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3"/>
    <p:sldId id="281" r:id="rId4"/>
    <p:sldId id="257" r:id="rId5"/>
    <p:sldId id="284" r:id="rId6"/>
    <p:sldId id="258" r:id="rId7"/>
    <p:sldId id="261" r:id="rId8"/>
    <p:sldId id="280" r:id="rId9"/>
    <p:sldId id="282" r:id="rId10"/>
    <p:sldId id="264" r:id="rId11"/>
    <p:sldId id="265" r:id="rId12"/>
    <p:sldId id="266" r:id="rId13"/>
    <p:sldId id="262" r:id="rId14"/>
    <p:sldId id="275" r:id="rId15"/>
    <p:sldId id="285" r:id="rId16"/>
    <p:sldId id="286" r:id="rId17"/>
    <p:sldId id="311" r:id="rId18"/>
    <p:sldId id="287" r:id="rId19"/>
    <p:sldId id="288" r:id="rId20"/>
    <p:sldId id="289" r:id="rId21"/>
    <p:sldId id="291" r:id="rId22"/>
    <p:sldId id="278" r:id="rId23"/>
    <p:sldId id="308" r:id="rId24"/>
    <p:sldId id="279" r:id="rId25"/>
    <p:sldId id="268" r:id="rId26"/>
    <p:sldId id="283" r:id="rId27"/>
    <p:sldId id="290" r:id="rId28"/>
    <p:sldId id="307" r:id="rId29"/>
    <p:sldId id="310" r:id="rId30"/>
    <p:sldId id="309" r:id="rId3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6"/>
        <p:guide pos="381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4590" y="1322705"/>
            <a:ext cx="10055225" cy="2186940"/>
          </a:xfrm>
        </p:spPr>
        <p:txBody>
          <a:bodyPr>
            <a:normAutofit fontScale="90000"/>
          </a:bodyPr>
          <a:p>
            <a:r>
              <a:rPr lang="en-US" altLang="vi-VN">
                <a:latin typeface="C059" panose="00000500000000000000" charset="0"/>
                <a:cs typeface="C059" panose="00000500000000000000" charset="0"/>
              </a:rPr>
              <a:t>Understanding and Deriving</a:t>
            </a:r>
            <a:br>
              <a:rPr lang="en-US" altLang="vi-VN">
                <a:latin typeface="C059" panose="00000500000000000000" charset="0"/>
                <a:cs typeface="C059" panose="00000500000000000000" charset="0"/>
              </a:rPr>
            </a:br>
            <a:r>
              <a:rPr lang="en-US" altLang="vi-VN">
                <a:latin typeface="C059" panose="00000500000000000000" charset="0"/>
                <a:cs typeface="C059" panose="00000500000000000000" charset="0"/>
              </a:rPr>
              <a:t> Simple </a:t>
            </a:r>
            <a:r>
              <a:rPr lang="vi-VN" altLang="en-US">
                <a:latin typeface="C059" panose="00000500000000000000" charset="0"/>
                <a:cs typeface="C059" panose="00000500000000000000" charset="0"/>
              </a:rPr>
              <a:t>Linear Regression </a:t>
            </a:r>
            <a:endParaRPr lang="vi-VN" altLang="en-US">
              <a:latin typeface="C059" panose="00000500000000000000" charset="0"/>
              <a:cs typeface="C059" panose="0000050000000000000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93528"/>
            <a:ext cx="9144000" cy="1655762"/>
          </a:xfrm>
        </p:spPr>
        <p:txBody>
          <a:bodyPr/>
          <a:p>
            <a:r>
              <a:rPr lang="vi-VN" altLang="en-US">
                <a:latin typeface="C059" panose="00000500000000000000" charset="0"/>
                <a:cs typeface="C059" panose="00000500000000000000" charset="0"/>
              </a:rPr>
              <a:t>Phuc Loi Luu, PhD</a:t>
            </a:r>
            <a:endParaRPr lang="vi-VN" altLang="en-US">
              <a:latin typeface="C059" panose="00000500000000000000" charset="0"/>
              <a:cs typeface="C059" panose="00000500000000000000" charset="0"/>
            </a:endParaRPr>
          </a:p>
          <a:p>
            <a:r>
              <a:rPr lang="vi-VN" altLang="en-US">
                <a:latin typeface="C059" panose="00000500000000000000" charset="0"/>
                <a:cs typeface="C059" panose="00000500000000000000" charset="0"/>
              </a:rPr>
              <a:t>luu.p.loi@googlemail.com</a:t>
            </a:r>
            <a:endParaRPr lang="vi-VN" altLang="en-US">
              <a:latin typeface="C059" panose="00000500000000000000" charset="0"/>
              <a:cs typeface="C059" panose="00000500000000000000" charset="0"/>
            </a:endParaRPr>
          </a:p>
          <a:p>
            <a:r>
              <a:rPr lang="vi-VN" altLang="en-US">
                <a:latin typeface="C059" panose="00000500000000000000" charset="0"/>
                <a:cs typeface="C059" panose="00000500000000000000" charset="0"/>
              </a:rPr>
              <a:t>p.luu@garvan.org.au</a:t>
            </a:r>
            <a:endParaRPr lang="vi-VN" altLang="en-US">
              <a:latin typeface="C059" panose="00000500000000000000" charset="0"/>
              <a:cs typeface="C059" panose="0000050000000000000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 3×3 matrix multiplied by a 3×1 vector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0385" y="1844040"/>
            <a:ext cx="8124190" cy="38461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60680" y="6318885"/>
            <a:ext cx="5416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https://xaktly.com/MatrixOperations.html</a:t>
            </a:r>
            <a:endParaRPr lang="en-US" sz="1600"/>
          </a:p>
        </p:txBody>
      </p:sp>
      <p:grpSp>
        <p:nvGrpSpPr>
          <p:cNvPr id="22" name="Group 21"/>
          <p:cNvGrpSpPr/>
          <p:nvPr/>
        </p:nvGrpSpPr>
        <p:grpSpPr>
          <a:xfrm>
            <a:off x="9249410" y="1844040"/>
            <a:ext cx="1770380" cy="1226185"/>
            <a:chOff x="11736" y="7148"/>
            <a:chExt cx="2788" cy="1931"/>
          </a:xfrm>
        </p:grpSpPr>
        <p:grpSp>
          <p:nvGrpSpPr>
            <p:cNvPr id="7" name="Group 6"/>
            <p:cNvGrpSpPr/>
            <p:nvPr/>
          </p:nvGrpSpPr>
          <p:grpSpPr>
            <a:xfrm>
              <a:off x="11736" y="7148"/>
              <a:ext cx="2788" cy="895"/>
              <a:chOff x="10583" y="8596"/>
              <a:chExt cx="2788" cy="89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 Box 5"/>
                  <p:cNvSpPr txBox="1"/>
                  <p:nvPr/>
                </p:nvSpPr>
                <p:spPr>
                  <a:xfrm>
                    <a:off x="10583" y="8596"/>
                    <a:ext cx="2788" cy="89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 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  </m:t>
                                </m:r>
                                <m:r>
                                  <a:rPr lang="en-US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𝑚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  </m:t>
                                </m:r>
                                <m:r>
                                  <a:rPr lang="en-US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𝑐</m:t>
                                </m:r>
                              </m:e>
                            </m:mr>
                          </m:m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 = 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2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/>
                  </a:p>
                </p:txBody>
              </p:sp>
            </mc:Choice>
            <mc:Fallback>
              <p:sp>
                <p:nvSpPr>
                  <p:cNvPr id="6" name="Text 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83" y="8596"/>
                    <a:ext cx="2788" cy="891"/>
                  </a:xfrm>
                  <a:prstGeom prst="rect">
                    <a:avLst/>
                  </a:prstGeom>
                  <a:blipFill rotWithShape="1">
                    <a:blip r:embed="rId2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Left Bracket 8"/>
              <p:cNvSpPr/>
              <p:nvPr/>
            </p:nvSpPr>
            <p:spPr>
              <a:xfrm>
                <a:off x="10583" y="8611"/>
                <a:ext cx="120" cy="860"/>
              </a:xfrm>
              <a:prstGeom prst="leftBracket">
                <a:avLst/>
              </a:prstGeom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0" name="Left Bracket 9"/>
              <p:cNvSpPr/>
              <p:nvPr/>
            </p:nvSpPr>
            <p:spPr>
              <a:xfrm>
                <a:off x="12855" y="8615"/>
                <a:ext cx="120" cy="860"/>
              </a:xfrm>
              <a:prstGeom prst="leftBracket">
                <a:avLst/>
              </a:prstGeom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1" name="Left Bracket 10"/>
              <p:cNvSpPr/>
              <p:nvPr/>
            </p:nvSpPr>
            <p:spPr>
              <a:xfrm rot="10800000">
                <a:off x="11557" y="8631"/>
                <a:ext cx="120" cy="860"/>
              </a:xfrm>
              <a:prstGeom prst="leftBracket">
                <a:avLst>
                  <a:gd name="adj" fmla="val 0"/>
                </a:avLst>
              </a:prstGeom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3" name="Left Bracket 12"/>
              <p:cNvSpPr/>
              <p:nvPr/>
            </p:nvSpPr>
            <p:spPr>
              <a:xfrm rot="10800000">
                <a:off x="13251" y="8615"/>
                <a:ext cx="120" cy="860"/>
              </a:xfrm>
              <a:prstGeom prst="leftBracket">
                <a:avLst>
                  <a:gd name="adj" fmla="val 0"/>
                </a:avLst>
              </a:prstGeom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4" name="Left Bracket 13"/>
              <p:cNvSpPr/>
              <p:nvPr/>
            </p:nvSpPr>
            <p:spPr>
              <a:xfrm>
                <a:off x="11796" y="8658"/>
                <a:ext cx="121" cy="826"/>
              </a:xfrm>
              <a:prstGeom prst="leftBracket">
                <a:avLst/>
              </a:prstGeom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5" name="Left Bracket 14"/>
              <p:cNvSpPr/>
              <p:nvPr/>
            </p:nvSpPr>
            <p:spPr>
              <a:xfrm rot="10800000">
                <a:off x="12250" y="8657"/>
                <a:ext cx="144" cy="813"/>
              </a:xfrm>
              <a:prstGeom prst="leftBracket">
                <a:avLst/>
              </a:prstGeom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 Box 11"/>
                <p:cNvSpPr txBox="1"/>
                <p:nvPr/>
              </p:nvSpPr>
              <p:spPr>
                <a:xfrm>
                  <a:off x="12387" y="8495"/>
                  <a:ext cx="1755" cy="584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𝐴𝑥</m:t>
                        </m:r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2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7" y="8495"/>
                  <a:ext cx="1755" cy="584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flipH="1" flipV="1">
              <a:off x="12387" y="8139"/>
              <a:ext cx="296" cy="450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13054" y="8087"/>
              <a:ext cx="124" cy="586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13944" y="8077"/>
              <a:ext cx="236" cy="522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739775"/>
          </a:xfrm>
        </p:spPr>
        <p:txBody>
          <a:bodyPr/>
          <a:p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Fitting a line 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going through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 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multiple 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points 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with one feature</a:t>
            </a:r>
            <a:endParaRPr lang="en-US" altLang="vi-VN">
              <a:latin typeface="Georgia" panose="02040502050405020303" charset="0"/>
              <a:cs typeface="Georgia" panose="02040502050405020303" charset="0"/>
            </a:endParaRPr>
          </a:p>
        </p:txBody>
      </p:sp>
      <p:graphicFrame>
        <p:nvGraphicFramePr>
          <p:cNvPr id="6" name="Table 5"/>
          <p:cNvGraphicFramePr/>
          <p:nvPr/>
        </p:nvGraphicFramePr>
        <p:xfrm>
          <a:off x="5576570" y="1434465"/>
          <a:ext cx="5862955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345"/>
                <a:gridCol w="2473960"/>
                <a:gridCol w="26606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Plant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x (Age, month)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independent variable/predictor/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feature/attribute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y (Weight, gram)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dependent/Predicted variable/class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/>
                        <a:t>C</a:t>
                      </a:r>
                      <a:endParaRPr lang="vi-V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vi-VN"/>
                        <a:t>5</a:t>
                      </a:r>
                      <a:endParaRPr lang="en-US" altLang="vi-V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vi-VN"/>
                        <a:t>...</a:t>
                      </a:r>
                      <a:endParaRPr lang="en-US" altLang="vi-V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vi-VN"/>
                        <a:t>...</a:t>
                      </a:r>
                      <a:endParaRPr lang="en-US" altLang="vi-V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vi-VN"/>
                        <a:t>...</a:t>
                      </a:r>
                      <a:endParaRPr lang="en-US" altLang="vi-V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4969510" y="4351020"/>
            <a:ext cx="6538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Matrix format:</a:t>
            </a:r>
            <a:endParaRPr lang="vi-VN" altLang="en-US">
              <a:latin typeface="Georgia" panose="02040502050405020303" charset="0"/>
              <a:cs typeface="Georgia" panose="02040502050405020303" charset="0"/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7246620" y="4514850"/>
          <a:ext cx="1218565" cy="148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610870"/>
              </a:tblGrid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 anchor="t" anchorCtr="0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 anchor="t" anchorCtr="0">
                    <a:noFill/>
                  </a:tcPr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/>
                        <a:t>3</a:t>
                      </a:r>
                      <a:endParaRPr lang="en-US" b="1"/>
                    </a:p>
                  </a:txBody>
                  <a:tcPr anchor="t" anchorCtr="0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/>
                        <a:t>1</a:t>
                      </a:r>
                      <a:endParaRPr lang="en-US" b="1"/>
                    </a:p>
                  </a:txBody>
                  <a:tcPr anchor="t" anchorCtr="0">
                    <a:noFill/>
                  </a:tcPr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/>
                        <a:t>5</a:t>
                      </a:r>
                      <a:endParaRPr lang="en-US" b="1"/>
                    </a:p>
                  </a:txBody>
                  <a:tcPr anchor="t" anchorCtr="0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/>
                        <a:t>1</a:t>
                      </a:r>
                      <a:endParaRPr lang="en-US" b="1"/>
                    </a:p>
                  </a:txBody>
                  <a:tcPr anchor="t" anchorCtr="0">
                    <a:noFill/>
                  </a:tcPr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/>
                        <a:t>...</a:t>
                      </a:r>
                      <a:endParaRPr lang="en-US" b="1"/>
                    </a:p>
                  </a:txBody>
                  <a:tcPr anchor="t" anchorCtr="0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/>
                        <a:t>...</a:t>
                      </a:r>
                      <a:endParaRPr lang="en-US" b="1"/>
                    </a:p>
                  </a:txBody>
                  <a:tcPr anchor="t" anchorCtr="0"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/>
          <p:nvPr/>
        </p:nvGraphicFramePr>
        <p:xfrm>
          <a:off x="8481060" y="4822825"/>
          <a:ext cx="607695" cy="740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</a:tblGrid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 anchor="t" anchorCtr="0">
                    <a:noFill/>
                  </a:tcPr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/>
                        <a:t>c</a:t>
                      </a:r>
                      <a:endParaRPr lang="en-US" b="1"/>
                    </a:p>
                  </a:txBody>
                  <a:tcPr anchor="t" anchorCtr="0"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/>
          <p:nvPr/>
        </p:nvGraphicFramePr>
        <p:xfrm>
          <a:off x="9684385" y="4488180"/>
          <a:ext cx="1236345" cy="148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</a:tblGrid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 anchor="t" anchorCtr="0">
                    <a:noFill/>
                  </a:tcPr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/>
                        <a:t>2</a:t>
                      </a:r>
                      <a:endParaRPr lang="en-US" b="1"/>
                    </a:p>
                  </a:txBody>
                  <a:tcPr anchor="t" anchorCtr="0">
                    <a:noFill/>
                  </a:tcPr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/>
                        <a:t>3</a:t>
                      </a:r>
                      <a:endParaRPr lang="en-US" b="1"/>
                    </a:p>
                  </a:txBody>
                  <a:tcPr anchor="t" anchorCtr="0">
                    <a:noFill/>
                  </a:tcPr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/>
                        <a:t>...</a:t>
                      </a:r>
                      <a:endParaRPr lang="en-US" b="1"/>
                    </a:p>
                  </a:txBody>
                  <a:tcPr anchor="t" anchorCtr="0"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9044305" y="5008245"/>
          <a:ext cx="607695" cy="740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</a:tblGrid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=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 anchor="t" anchorCtr="0">
                    <a:noFill/>
                  </a:tcPr>
                </a:tc>
              </a:tr>
            </a:tbl>
          </a:graphicData>
        </a:graphic>
      </p:graphicFrame>
      <p:sp>
        <p:nvSpPr>
          <p:cNvPr id="25" name="Left Bracket 24"/>
          <p:cNvSpPr/>
          <p:nvPr/>
        </p:nvSpPr>
        <p:spPr>
          <a:xfrm>
            <a:off x="7354570" y="4563110"/>
            <a:ext cx="75565" cy="133096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Left Bracket 25"/>
          <p:cNvSpPr/>
          <p:nvPr/>
        </p:nvSpPr>
        <p:spPr>
          <a:xfrm>
            <a:off x="9702165" y="4584700"/>
            <a:ext cx="75565" cy="133096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Left Bracket 26"/>
          <p:cNvSpPr/>
          <p:nvPr/>
        </p:nvSpPr>
        <p:spPr>
          <a:xfrm rot="10800000">
            <a:off x="10232390" y="4584700"/>
            <a:ext cx="75565" cy="133096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0800000">
            <a:off x="8318500" y="4572000"/>
            <a:ext cx="75565" cy="133096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Left Bracket 28"/>
          <p:cNvSpPr/>
          <p:nvPr/>
        </p:nvSpPr>
        <p:spPr>
          <a:xfrm>
            <a:off x="8615045" y="4822825"/>
            <a:ext cx="83820" cy="7239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0800000">
            <a:off x="8899525" y="4822825"/>
            <a:ext cx="83820" cy="7239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 Box 30"/>
              <p:cNvSpPr txBox="1"/>
              <p:nvPr/>
            </p:nvSpPr>
            <p:spPr>
              <a:xfrm>
                <a:off x="8394002" y="6163246"/>
                <a:ext cx="101727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𝐴𝑥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𝑏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1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002" y="6163246"/>
                <a:ext cx="1017270" cy="368300"/>
              </a:xfrm>
              <a:prstGeom prst="rect">
                <a:avLst/>
              </a:prstGeom>
              <a:blipFill rotWithShape="1">
                <a:blip r:embed="rId1"/>
                <a:stretch>
                  <a:fillRect l="-56" t="-155" r="56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>
          <a:xfrm flipH="1" flipV="1">
            <a:off x="8185150" y="6017895"/>
            <a:ext cx="365760" cy="2413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792210" y="5669915"/>
            <a:ext cx="0" cy="56197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9324975" y="5972175"/>
            <a:ext cx="452755" cy="27813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" y="1396365"/>
            <a:ext cx="4750435" cy="47434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765810"/>
          </a:xfrm>
        </p:spPr>
        <p:txBody>
          <a:bodyPr/>
          <a:p>
            <a:r>
              <a:rPr lang="en-US" altLang="vi-VN">
                <a:latin typeface="Georgia" panose="02040502050405020303" charset="0"/>
                <a:cs typeface="Georgia" panose="02040502050405020303" charset="0"/>
                <a:sym typeface="+mn-ea"/>
              </a:rPr>
              <a:t>Cannot 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Fitting a line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 going through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 three points</a:t>
            </a:r>
            <a:endParaRPr lang="en-US" altLang="vi-VN">
              <a:latin typeface="Georgia" panose="02040502050405020303" charset="0"/>
              <a:cs typeface="Georgia" panose="02040502050405020303" charset="0"/>
            </a:endParaRPr>
          </a:p>
        </p:txBody>
      </p:sp>
      <p:graphicFrame>
        <p:nvGraphicFramePr>
          <p:cNvPr id="6" name="Table 5"/>
          <p:cNvGraphicFramePr/>
          <p:nvPr/>
        </p:nvGraphicFramePr>
        <p:xfrm>
          <a:off x="6894830" y="1024255"/>
          <a:ext cx="38658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627"/>
                <a:gridCol w="1288626"/>
                <a:gridCol w="1288627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y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/>
                        <a:t>C</a:t>
                      </a:r>
                      <a:r>
                        <a:rPr lang="en-US" altLang="vi-VN"/>
                        <a:t>’</a:t>
                      </a:r>
                      <a:endParaRPr lang="en-US" altLang="vi-V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/>
                        <a:t>4</a:t>
                      </a:r>
                      <a:endParaRPr lang="vi-V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  <a:endParaRPr lang="vi-V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4888865" y="3075940"/>
            <a:ext cx="696658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latin typeface="Georgia" panose="02040502050405020303" charset="0"/>
                <a:cs typeface="Georgia" panose="02040502050405020303" charset="0"/>
              </a:rPr>
              <a:t>There is not</a:t>
            </a:r>
            <a:r>
              <a:rPr lang="en-US">
                <a:latin typeface="Georgia" panose="02040502050405020303" charset="0"/>
                <a:cs typeface="Georgia" panose="02040502050405020303" charset="0"/>
              </a:rPr>
              <a:t> a line going through A, B and C’: 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             y = m * x + c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For A:  	1     = m * 1 + c 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For B:  	2</a:t>
            </a:r>
            <a:r>
              <a:rPr lang="en-US">
                <a:latin typeface="Georgia" panose="02040502050405020303" charset="0"/>
                <a:cs typeface="Georgia" panose="02040502050405020303" charset="0"/>
                <a:sym typeface="+mn-ea"/>
              </a:rPr>
              <a:t>     = m * 3 + c</a:t>
            </a:r>
            <a:endParaRPr lang="en-US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r>
              <a:rPr lang="vi-VN" altLang="en-US">
                <a:latin typeface="Georgia" panose="02040502050405020303" charset="0"/>
                <a:cs typeface="Georgia" panose="02040502050405020303" charset="0"/>
                <a:sym typeface="+mn-ea"/>
              </a:rPr>
              <a:t>For C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  <a:sym typeface="+mn-ea"/>
              </a:rPr>
              <a:t>’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  <a:sym typeface="+mn-ea"/>
              </a:rPr>
              <a:t>: 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  <a:sym typeface="+mn-ea"/>
              </a:rPr>
              <a:t>	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  <a:sym typeface="+mn-ea"/>
              </a:rPr>
              <a:t>2 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  <a:sym typeface="+mn-ea"/>
              </a:rPr>
              <a:t>    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  <a:sym typeface="+mn-ea"/>
              </a:rPr>
              <a:t>= m * 4 + c </a:t>
            </a:r>
            <a:endParaRPr lang="vi-VN" altLang="en-US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r>
              <a:rPr lang="en-US" altLang="vi-VN">
                <a:latin typeface="Georgia" panose="02040502050405020303" charset="0"/>
                <a:cs typeface="Georgia" panose="02040502050405020303" charset="0"/>
                <a:sym typeface="+mn-ea"/>
              </a:rPr>
              <a:t>=&gt; Why ?</a:t>
            </a:r>
            <a:endParaRPr lang="en-US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Rewrite system of 3 equations into matrix format:</a:t>
            </a:r>
            <a:endParaRPr lang="vi-VN" altLang="en-US">
              <a:latin typeface="Georgia" panose="02040502050405020303" charset="0"/>
              <a:cs typeface="Georgia" panose="02040502050405020303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220585" y="5141595"/>
            <a:ext cx="1956435" cy="1460500"/>
            <a:chOff x="11371" y="8097"/>
            <a:chExt cx="3081" cy="23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 Box 7"/>
                <p:cNvSpPr txBox="1"/>
                <p:nvPr/>
              </p:nvSpPr>
              <p:spPr>
                <a:xfrm>
                  <a:off x="11449" y="8097"/>
                  <a:ext cx="2970" cy="1312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 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  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𝑚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  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𝑐</m:t>
                              </m:r>
                            </m:e>
                          </m:mr>
                        </m:m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= 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8" name="Text 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9" y="8097"/>
                  <a:ext cx="2970" cy="1312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ket 8"/>
            <p:cNvSpPr/>
            <p:nvPr/>
          </p:nvSpPr>
          <p:spPr>
            <a:xfrm>
              <a:off x="11371" y="8190"/>
              <a:ext cx="210" cy="12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Left Bracket 9"/>
            <p:cNvSpPr/>
            <p:nvPr/>
          </p:nvSpPr>
          <p:spPr>
            <a:xfrm>
              <a:off x="13797" y="8194"/>
              <a:ext cx="210" cy="12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Left Bracket 10"/>
            <p:cNvSpPr/>
            <p:nvPr/>
          </p:nvSpPr>
          <p:spPr>
            <a:xfrm rot="10800000">
              <a:off x="12339" y="8182"/>
              <a:ext cx="210" cy="1224"/>
            </a:xfrm>
            <a:prstGeom prst="leftBracket">
              <a:avLst>
                <a:gd name="adj" fmla="val 0"/>
              </a:avLst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Left Bracket 12"/>
            <p:cNvSpPr/>
            <p:nvPr/>
          </p:nvSpPr>
          <p:spPr>
            <a:xfrm rot="10800000">
              <a:off x="14242" y="8178"/>
              <a:ext cx="210" cy="1224"/>
            </a:xfrm>
            <a:prstGeom prst="leftBracket">
              <a:avLst>
                <a:gd name="adj" fmla="val 0"/>
              </a:avLst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Left Bracket 13"/>
            <p:cNvSpPr/>
            <p:nvPr/>
          </p:nvSpPr>
          <p:spPr>
            <a:xfrm>
              <a:off x="12773" y="8356"/>
              <a:ext cx="126" cy="9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Left Bracket 14"/>
            <p:cNvSpPr/>
            <p:nvPr/>
          </p:nvSpPr>
          <p:spPr>
            <a:xfrm rot="10800000">
              <a:off x="13229" y="8332"/>
              <a:ext cx="126" cy="9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 Box 11"/>
                <p:cNvSpPr txBox="1"/>
                <p:nvPr/>
              </p:nvSpPr>
              <p:spPr>
                <a:xfrm>
                  <a:off x="12189" y="9817"/>
                  <a:ext cx="1602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𝐴𝑥</m:t>
                        </m:r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𝑏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2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89" y="9817"/>
                  <a:ext cx="1602" cy="580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flipH="1" flipV="1">
              <a:off x="12189" y="9461"/>
              <a:ext cx="296" cy="450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12856" y="9409"/>
              <a:ext cx="124" cy="586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13746" y="9425"/>
              <a:ext cx="316" cy="496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5" y="2165350"/>
            <a:ext cx="3810635" cy="38049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554990"/>
          </a:xfrm>
        </p:spPr>
        <p:txBody>
          <a:bodyPr/>
          <a:p>
            <a:r>
              <a:rPr lang="en-US" altLang="vi-VN">
                <a:latin typeface="Georgia" panose="02040502050405020303" charset="0"/>
                <a:cs typeface="Georgia" panose="02040502050405020303" charset="0"/>
                <a:sym typeface="+mn-ea"/>
              </a:rPr>
              <a:t>Cannot 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  <a:sym typeface="+mn-ea"/>
              </a:rPr>
              <a:t>Fitting a line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  <a:sym typeface="+mn-ea"/>
              </a:rPr>
              <a:t> going through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  <a:sym typeface="+mn-ea"/>
              </a:rPr>
              <a:t> three points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753995"/>
            <a:ext cx="5039360" cy="3021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420" y="2882900"/>
            <a:ext cx="4733290" cy="276352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220710" y="457835"/>
            <a:ext cx="1956435" cy="1460500"/>
            <a:chOff x="11371" y="8097"/>
            <a:chExt cx="3081" cy="23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 Box 7"/>
                <p:cNvSpPr txBox="1"/>
                <p:nvPr/>
              </p:nvSpPr>
              <p:spPr>
                <a:xfrm>
                  <a:off x="11449" y="8097"/>
                  <a:ext cx="2970" cy="1312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 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  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𝑚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  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𝑐</m:t>
                              </m:r>
                            </m:e>
                          </m:mr>
                        </m:m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= 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8" name="Text 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9" y="8097"/>
                  <a:ext cx="2970" cy="131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ket 8"/>
            <p:cNvSpPr/>
            <p:nvPr/>
          </p:nvSpPr>
          <p:spPr>
            <a:xfrm>
              <a:off x="11371" y="8190"/>
              <a:ext cx="210" cy="12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Left Bracket 9"/>
            <p:cNvSpPr/>
            <p:nvPr/>
          </p:nvSpPr>
          <p:spPr>
            <a:xfrm>
              <a:off x="13797" y="8194"/>
              <a:ext cx="210" cy="12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Left Bracket 10"/>
            <p:cNvSpPr/>
            <p:nvPr/>
          </p:nvSpPr>
          <p:spPr>
            <a:xfrm rot="10800000">
              <a:off x="12339" y="8182"/>
              <a:ext cx="210" cy="1224"/>
            </a:xfrm>
            <a:prstGeom prst="leftBracket">
              <a:avLst>
                <a:gd name="adj" fmla="val 0"/>
              </a:avLst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Left Bracket 12"/>
            <p:cNvSpPr/>
            <p:nvPr/>
          </p:nvSpPr>
          <p:spPr>
            <a:xfrm rot="10800000">
              <a:off x="14242" y="8178"/>
              <a:ext cx="210" cy="1224"/>
            </a:xfrm>
            <a:prstGeom prst="leftBracket">
              <a:avLst>
                <a:gd name="adj" fmla="val 0"/>
              </a:avLst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Left Bracket 13"/>
            <p:cNvSpPr/>
            <p:nvPr/>
          </p:nvSpPr>
          <p:spPr>
            <a:xfrm>
              <a:off x="12773" y="8356"/>
              <a:ext cx="126" cy="9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Left Bracket 14"/>
            <p:cNvSpPr/>
            <p:nvPr/>
          </p:nvSpPr>
          <p:spPr>
            <a:xfrm rot="10800000">
              <a:off x="13229" y="8332"/>
              <a:ext cx="126" cy="9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 Box 11"/>
                <p:cNvSpPr txBox="1"/>
                <p:nvPr/>
              </p:nvSpPr>
              <p:spPr>
                <a:xfrm>
                  <a:off x="12189" y="9817"/>
                  <a:ext cx="1602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𝐴𝑥</m:t>
                        </m:r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𝑏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2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89" y="9817"/>
                  <a:ext cx="1602" cy="580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flipH="1" flipV="1">
              <a:off x="12189" y="9461"/>
              <a:ext cx="296" cy="450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12856" y="9409"/>
              <a:ext cx="124" cy="586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13746" y="9425"/>
              <a:ext cx="316" cy="496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ight Bracket 2"/>
          <p:cNvSpPr/>
          <p:nvPr/>
        </p:nvSpPr>
        <p:spPr>
          <a:xfrm>
            <a:off x="2793365" y="950595"/>
            <a:ext cx="76200" cy="811530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Left Bracket 5"/>
          <p:cNvSpPr/>
          <p:nvPr/>
        </p:nvSpPr>
        <p:spPr>
          <a:xfrm>
            <a:off x="2388870" y="949325"/>
            <a:ext cx="76200" cy="813435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7" name="Table 6"/>
          <p:cNvGraphicFramePr/>
          <p:nvPr/>
        </p:nvGraphicFramePr>
        <p:xfrm>
          <a:off x="2456815" y="818515"/>
          <a:ext cx="32067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67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9" name="Text Box 18"/>
          <p:cNvSpPr txBox="1"/>
          <p:nvPr/>
        </p:nvSpPr>
        <p:spPr>
          <a:xfrm>
            <a:off x="2869565" y="1161415"/>
            <a:ext cx="1650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m  +            c =</a:t>
            </a:r>
            <a:endParaRPr lang="en-US" b="1"/>
          </a:p>
        </p:txBody>
      </p:sp>
      <p:sp>
        <p:nvSpPr>
          <p:cNvPr id="21" name="Right Bracket 20"/>
          <p:cNvSpPr/>
          <p:nvPr/>
        </p:nvSpPr>
        <p:spPr>
          <a:xfrm>
            <a:off x="3916045" y="949960"/>
            <a:ext cx="92710" cy="812165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>
            <a:off x="3511550" y="949325"/>
            <a:ext cx="92710" cy="813435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23" name="Table 22"/>
          <p:cNvGraphicFramePr/>
          <p:nvPr/>
        </p:nvGraphicFramePr>
        <p:xfrm>
          <a:off x="3603625" y="798195"/>
          <a:ext cx="3124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4410710" y="828675"/>
          <a:ext cx="72580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80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7" name="Left Bracket 26"/>
          <p:cNvSpPr/>
          <p:nvPr/>
        </p:nvSpPr>
        <p:spPr>
          <a:xfrm>
            <a:off x="4527550" y="949325"/>
            <a:ext cx="76835" cy="871220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Right Bracket 32"/>
          <p:cNvSpPr/>
          <p:nvPr/>
        </p:nvSpPr>
        <p:spPr>
          <a:xfrm>
            <a:off x="4886325" y="949960"/>
            <a:ext cx="76200" cy="869950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2276475" y="1925955"/>
            <a:ext cx="277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a1                  a2               b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Content Placeholder 2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4955" y="208915"/>
            <a:ext cx="6739890" cy="643953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260" y="1045210"/>
            <a:ext cx="4770120" cy="16230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351520" y="2966085"/>
            <a:ext cx="26657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</a:t>
            </a:r>
            <a:r>
              <a:rPr lang="en-US" baseline="30000"/>
              <a:t>T</a:t>
            </a:r>
            <a:r>
              <a:rPr lang="en-US"/>
              <a:t>.e = 0</a:t>
            </a:r>
            <a:endParaRPr lang="en-US"/>
          </a:p>
          <a:p>
            <a:r>
              <a:rPr lang="en-US"/>
              <a:t>a</a:t>
            </a:r>
            <a:r>
              <a:rPr lang="en-US" baseline="30000"/>
              <a:t>T</a:t>
            </a:r>
            <a:r>
              <a:rPr lang="en-US"/>
              <a:t>.(b-xa) = 0</a:t>
            </a:r>
            <a:endParaRPr lang="en-US"/>
          </a:p>
          <a:p>
            <a:r>
              <a:rPr lang="en-US"/>
              <a:t>1x3 3x1</a:t>
            </a:r>
            <a:endParaRPr lang="en-US"/>
          </a:p>
          <a:p>
            <a:r>
              <a:rPr lang="en-US"/>
              <a:t>3x1 1x3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Right Bracket 2"/>
          <p:cNvSpPr/>
          <p:nvPr/>
        </p:nvSpPr>
        <p:spPr>
          <a:xfrm>
            <a:off x="8515350" y="4688840"/>
            <a:ext cx="76200" cy="811530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Left Bracket 5"/>
          <p:cNvSpPr/>
          <p:nvPr/>
        </p:nvSpPr>
        <p:spPr>
          <a:xfrm>
            <a:off x="8110855" y="4687570"/>
            <a:ext cx="76200" cy="813435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7" name="Table 6"/>
          <p:cNvGraphicFramePr/>
          <p:nvPr/>
        </p:nvGraphicFramePr>
        <p:xfrm>
          <a:off x="8178800" y="4556760"/>
          <a:ext cx="32067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67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9" name="Text Box 18"/>
          <p:cNvSpPr txBox="1"/>
          <p:nvPr/>
        </p:nvSpPr>
        <p:spPr>
          <a:xfrm>
            <a:off x="8591550" y="4899660"/>
            <a:ext cx="1650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m  +            c =</a:t>
            </a:r>
            <a:endParaRPr lang="en-US" b="1"/>
          </a:p>
        </p:txBody>
      </p:sp>
      <p:sp>
        <p:nvSpPr>
          <p:cNvPr id="21" name="Right Bracket 20"/>
          <p:cNvSpPr/>
          <p:nvPr/>
        </p:nvSpPr>
        <p:spPr>
          <a:xfrm>
            <a:off x="9638030" y="4688205"/>
            <a:ext cx="92710" cy="812165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>
            <a:off x="9233535" y="4687570"/>
            <a:ext cx="92710" cy="813435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23" name="Table 22"/>
          <p:cNvGraphicFramePr/>
          <p:nvPr/>
        </p:nvGraphicFramePr>
        <p:xfrm>
          <a:off x="9325610" y="4536440"/>
          <a:ext cx="3124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10132695" y="4566920"/>
          <a:ext cx="72580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80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7" name="Left Bracket 26"/>
          <p:cNvSpPr/>
          <p:nvPr/>
        </p:nvSpPr>
        <p:spPr>
          <a:xfrm>
            <a:off x="10249535" y="4687570"/>
            <a:ext cx="76835" cy="871220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Right Bracket 32"/>
          <p:cNvSpPr/>
          <p:nvPr/>
        </p:nvSpPr>
        <p:spPr>
          <a:xfrm>
            <a:off x="10608310" y="4688205"/>
            <a:ext cx="76200" cy="869950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7998460" y="5664200"/>
            <a:ext cx="277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a1                  a2               b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9555" y="578485"/>
            <a:ext cx="7400290" cy="570166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585" y="1030605"/>
            <a:ext cx="3671570" cy="2201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180" y="3721735"/>
            <a:ext cx="3547745" cy="207137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148195" y="267335"/>
            <a:ext cx="2777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Ax=b</a:t>
            </a:r>
            <a:endParaRPr lang="en-US"/>
          </a:p>
          <a:p>
            <a:r>
              <a:rPr lang="en-US"/>
              <a:t>A</a:t>
            </a:r>
            <a:r>
              <a:rPr lang="en-US" baseline="30000"/>
              <a:t>T</a:t>
            </a:r>
            <a:r>
              <a:rPr lang="en-US"/>
              <a:t>Ax=A</a:t>
            </a:r>
            <a:r>
              <a:rPr lang="en-US" baseline="30000"/>
              <a:t>T</a:t>
            </a:r>
            <a:r>
              <a:rPr lang="en-US"/>
              <a:t>b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45" y="175895"/>
            <a:ext cx="10515600" cy="554990"/>
          </a:xfrm>
        </p:spPr>
        <p:txBody>
          <a:bodyPr/>
          <a:p>
            <a:r>
              <a:rPr lang="en-US" altLang="vi-VN">
                <a:latin typeface="Georgia" panose="02040502050405020303" charset="0"/>
                <a:cs typeface="Georgia" panose="02040502050405020303" charset="0"/>
                <a:sym typeface="+mn-ea"/>
              </a:rPr>
              <a:t>Exercise: Cannot 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  <a:sym typeface="+mn-ea"/>
              </a:rPr>
              <a:t>Fitting a line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  <a:sym typeface="+mn-ea"/>
              </a:rPr>
              <a:t> going through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  <a:sym typeface="+mn-ea"/>
              </a:rPr>
              <a:t> three points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95285" y="3237230"/>
            <a:ext cx="4082415" cy="238379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627745" y="1062355"/>
            <a:ext cx="1956435" cy="1460500"/>
            <a:chOff x="11371" y="8097"/>
            <a:chExt cx="3081" cy="23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 Box 7"/>
                <p:cNvSpPr txBox="1"/>
                <p:nvPr/>
              </p:nvSpPr>
              <p:spPr>
                <a:xfrm>
                  <a:off x="11449" y="8097"/>
                  <a:ext cx="2970" cy="1312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 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  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𝑚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  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𝑐</m:t>
                              </m:r>
                            </m:e>
                          </m:mr>
                        </m:m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= 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8" name="Text 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9" y="8097"/>
                  <a:ext cx="2970" cy="131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ket 8"/>
            <p:cNvSpPr/>
            <p:nvPr/>
          </p:nvSpPr>
          <p:spPr>
            <a:xfrm>
              <a:off x="11371" y="8190"/>
              <a:ext cx="210" cy="12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Left Bracket 9"/>
            <p:cNvSpPr/>
            <p:nvPr/>
          </p:nvSpPr>
          <p:spPr>
            <a:xfrm>
              <a:off x="13797" y="8194"/>
              <a:ext cx="210" cy="12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Left Bracket 10"/>
            <p:cNvSpPr/>
            <p:nvPr/>
          </p:nvSpPr>
          <p:spPr>
            <a:xfrm rot="10800000">
              <a:off x="12339" y="8182"/>
              <a:ext cx="210" cy="1224"/>
            </a:xfrm>
            <a:prstGeom prst="leftBracket">
              <a:avLst>
                <a:gd name="adj" fmla="val 0"/>
              </a:avLst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Left Bracket 12"/>
            <p:cNvSpPr/>
            <p:nvPr/>
          </p:nvSpPr>
          <p:spPr>
            <a:xfrm rot="10800000">
              <a:off x="14242" y="8178"/>
              <a:ext cx="210" cy="1224"/>
            </a:xfrm>
            <a:prstGeom prst="leftBracket">
              <a:avLst>
                <a:gd name="adj" fmla="val 0"/>
              </a:avLst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Left Bracket 13"/>
            <p:cNvSpPr/>
            <p:nvPr/>
          </p:nvSpPr>
          <p:spPr>
            <a:xfrm>
              <a:off x="12773" y="8356"/>
              <a:ext cx="126" cy="9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Left Bracket 14"/>
            <p:cNvSpPr/>
            <p:nvPr/>
          </p:nvSpPr>
          <p:spPr>
            <a:xfrm rot="10800000">
              <a:off x="13229" y="8332"/>
              <a:ext cx="126" cy="9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 Box 11"/>
                <p:cNvSpPr txBox="1"/>
                <p:nvPr/>
              </p:nvSpPr>
              <p:spPr>
                <a:xfrm>
                  <a:off x="12189" y="9817"/>
                  <a:ext cx="1602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𝐴𝑥</m:t>
                        </m:r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𝑏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2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89" y="9817"/>
                  <a:ext cx="1602" cy="580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flipH="1" flipV="1">
              <a:off x="12189" y="9461"/>
              <a:ext cx="296" cy="450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12856" y="9409"/>
              <a:ext cx="124" cy="586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13746" y="9425"/>
              <a:ext cx="316" cy="496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ight Bracket 2"/>
          <p:cNvSpPr/>
          <p:nvPr/>
        </p:nvSpPr>
        <p:spPr>
          <a:xfrm>
            <a:off x="2793365" y="950595"/>
            <a:ext cx="76200" cy="811530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Left Bracket 5"/>
          <p:cNvSpPr/>
          <p:nvPr/>
        </p:nvSpPr>
        <p:spPr>
          <a:xfrm>
            <a:off x="2388870" y="949325"/>
            <a:ext cx="76200" cy="813435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7" name="Table 6"/>
          <p:cNvGraphicFramePr/>
          <p:nvPr/>
        </p:nvGraphicFramePr>
        <p:xfrm>
          <a:off x="2456815" y="818515"/>
          <a:ext cx="32067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67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9" name="Text Box 18"/>
          <p:cNvSpPr txBox="1"/>
          <p:nvPr/>
        </p:nvSpPr>
        <p:spPr>
          <a:xfrm>
            <a:off x="2869565" y="1161415"/>
            <a:ext cx="1650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m  +            c =</a:t>
            </a:r>
            <a:endParaRPr lang="en-US" b="1"/>
          </a:p>
        </p:txBody>
      </p:sp>
      <p:sp>
        <p:nvSpPr>
          <p:cNvPr id="21" name="Right Bracket 20"/>
          <p:cNvSpPr/>
          <p:nvPr/>
        </p:nvSpPr>
        <p:spPr>
          <a:xfrm>
            <a:off x="3916045" y="949960"/>
            <a:ext cx="92710" cy="812165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>
            <a:off x="3511550" y="949325"/>
            <a:ext cx="92710" cy="813435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23" name="Table 22"/>
          <p:cNvGraphicFramePr/>
          <p:nvPr/>
        </p:nvGraphicFramePr>
        <p:xfrm>
          <a:off x="3603625" y="798195"/>
          <a:ext cx="3124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4410710" y="828675"/>
          <a:ext cx="72580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80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7" name="Left Bracket 26"/>
          <p:cNvSpPr/>
          <p:nvPr/>
        </p:nvSpPr>
        <p:spPr>
          <a:xfrm>
            <a:off x="4527550" y="949325"/>
            <a:ext cx="76835" cy="871220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Right Bracket 32"/>
          <p:cNvSpPr/>
          <p:nvPr/>
        </p:nvSpPr>
        <p:spPr>
          <a:xfrm>
            <a:off x="4886325" y="949960"/>
            <a:ext cx="76200" cy="869950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2276475" y="1925955"/>
            <a:ext cx="277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a1                  a2               b</a:t>
            </a:r>
            <a:endParaRPr lang="en-US"/>
          </a:p>
        </p:txBody>
      </p:sp>
      <p:sp>
        <p:nvSpPr>
          <p:cNvPr id="26" name="Content Placeholder 25"/>
          <p:cNvSpPr/>
          <p:nvPr>
            <p:ph idx="1"/>
          </p:nvPr>
        </p:nvSpPr>
        <p:spPr>
          <a:xfrm>
            <a:off x="647700" y="2506345"/>
            <a:ext cx="10515600" cy="3268980"/>
          </a:xfrm>
        </p:spPr>
        <p:txBody>
          <a:bodyPr/>
          <a:p>
            <a:r>
              <a:rPr lang="en-US"/>
              <a:t>Compute A</a:t>
            </a:r>
            <a:r>
              <a:rPr lang="en-US" baseline="30000"/>
              <a:t>T</a:t>
            </a:r>
            <a:r>
              <a:rPr lang="en-US"/>
              <a:t>A, A</a:t>
            </a:r>
            <a:r>
              <a:rPr lang="en-US" baseline="30000"/>
              <a:t>T</a:t>
            </a:r>
            <a:r>
              <a:rPr lang="en-US" b="1"/>
              <a:t>b </a:t>
            </a:r>
            <a:r>
              <a:rPr lang="en-US"/>
              <a:t>to</a:t>
            </a:r>
            <a:r>
              <a:rPr lang="en-US" b="1"/>
              <a:t> </a:t>
            </a:r>
            <a:r>
              <a:rPr lang="en-US">
                <a:sym typeface="+mn-ea"/>
              </a:rPr>
              <a:t>find</a:t>
            </a:r>
            <a:r>
              <a:rPr lang="en-US" b="1">
                <a:sym typeface="+mn-ea"/>
              </a:rPr>
              <a:t> x </a:t>
            </a:r>
            <a:r>
              <a:rPr lang="en-US">
                <a:sym typeface="+mn-ea"/>
              </a:rPr>
              <a:t>in the normal equaltion</a:t>
            </a:r>
            <a:endParaRPr lang="en-US"/>
          </a:p>
          <a:p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260" y="2981325"/>
            <a:ext cx="3124200" cy="895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rcRect r="19834"/>
          <a:stretch>
            <a:fillRect/>
          </a:stretch>
        </p:blipFill>
        <p:spPr>
          <a:xfrm>
            <a:off x="422910" y="4201160"/>
            <a:ext cx="2536825" cy="24079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970" y="5412740"/>
            <a:ext cx="2245360" cy="99504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6780" y="4354195"/>
            <a:ext cx="1991995" cy="782955"/>
          </a:xfrm>
          <a:prstGeom prst="rect">
            <a:avLst/>
          </a:prstGeom>
        </p:spPr>
      </p:pic>
      <p:sp>
        <p:nvSpPr>
          <p:cNvPr id="32" name="Text Box 31"/>
          <p:cNvSpPr txBox="1"/>
          <p:nvPr/>
        </p:nvSpPr>
        <p:spPr>
          <a:xfrm>
            <a:off x="1653540" y="4805680"/>
            <a:ext cx="2540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 b="1">
                <a:solidFill>
                  <a:schemeClr val="bg1"/>
                </a:solidFill>
              </a:rPr>
              <a:t>&gt; m</a:t>
            </a:r>
            <a:endParaRPr lang="en-US" sz="1400" b="1">
              <a:solidFill>
                <a:schemeClr val="bg1"/>
              </a:solidFill>
            </a:endParaRPr>
          </a:p>
          <a:p>
            <a:r>
              <a:rPr lang="en-US" sz="1400" b="1">
                <a:solidFill>
                  <a:schemeClr val="bg1"/>
                </a:solidFill>
              </a:rPr>
              <a:t>[1] 0.3571429</a:t>
            </a:r>
            <a:endParaRPr lang="en-US" sz="1400" b="1">
              <a:solidFill>
                <a:schemeClr val="bg1"/>
              </a:solidFill>
            </a:endParaRPr>
          </a:p>
          <a:p>
            <a:r>
              <a:rPr lang="en-US" sz="1400" b="1">
                <a:solidFill>
                  <a:schemeClr val="bg1"/>
                </a:solidFill>
              </a:rPr>
              <a:t>&gt; c</a:t>
            </a:r>
            <a:endParaRPr lang="en-US" sz="1400" b="1">
              <a:solidFill>
                <a:schemeClr val="bg1"/>
              </a:solidFill>
            </a:endParaRPr>
          </a:p>
          <a:p>
            <a:r>
              <a:rPr lang="en-US" sz="1400" b="1">
                <a:solidFill>
                  <a:schemeClr val="bg1"/>
                </a:solidFill>
              </a:rPr>
              <a:t>[1] 0.7142857</a:t>
            </a:r>
            <a:endParaRPr lang="en-US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Picture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0995" y="2780030"/>
            <a:ext cx="3124200" cy="895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45" y="175895"/>
            <a:ext cx="10515600" cy="554990"/>
          </a:xfrm>
        </p:spPr>
        <p:txBody>
          <a:bodyPr/>
          <a:p>
            <a:r>
              <a:rPr lang="en-US" altLang="vi-VN">
                <a:latin typeface="Georgia" panose="02040502050405020303" charset="0"/>
                <a:cs typeface="Georgia" panose="02040502050405020303" charset="0"/>
                <a:sym typeface="+mn-ea"/>
              </a:rPr>
              <a:t>Exercise: Cannot 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  <a:sym typeface="+mn-ea"/>
              </a:rPr>
              <a:t>Fitting a line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  <a:sym typeface="+mn-ea"/>
              </a:rPr>
              <a:t> going through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  <a:sym typeface="+mn-ea"/>
              </a:rPr>
              <a:t> three points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885" y="1925955"/>
            <a:ext cx="3114040" cy="181800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9231630" y="228600"/>
            <a:ext cx="1956435" cy="1460500"/>
            <a:chOff x="11371" y="8097"/>
            <a:chExt cx="3081" cy="23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 Box 7"/>
                <p:cNvSpPr txBox="1"/>
                <p:nvPr/>
              </p:nvSpPr>
              <p:spPr>
                <a:xfrm>
                  <a:off x="11449" y="8097"/>
                  <a:ext cx="2970" cy="1312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 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  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𝑚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  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𝑐</m:t>
                              </m:r>
                            </m:e>
                          </m:mr>
                        </m:m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= 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8" name="Text 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9" y="8097"/>
                  <a:ext cx="2970" cy="131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ket 8"/>
            <p:cNvSpPr/>
            <p:nvPr/>
          </p:nvSpPr>
          <p:spPr>
            <a:xfrm>
              <a:off x="11371" y="8190"/>
              <a:ext cx="210" cy="12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Left Bracket 9"/>
            <p:cNvSpPr/>
            <p:nvPr/>
          </p:nvSpPr>
          <p:spPr>
            <a:xfrm>
              <a:off x="13797" y="8194"/>
              <a:ext cx="210" cy="12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Left Bracket 10"/>
            <p:cNvSpPr/>
            <p:nvPr/>
          </p:nvSpPr>
          <p:spPr>
            <a:xfrm rot="10800000">
              <a:off x="12339" y="8182"/>
              <a:ext cx="210" cy="1224"/>
            </a:xfrm>
            <a:prstGeom prst="leftBracket">
              <a:avLst>
                <a:gd name="adj" fmla="val 0"/>
              </a:avLst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Left Bracket 12"/>
            <p:cNvSpPr/>
            <p:nvPr/>
          </p:nvSpPr>
          <p:spPr>
            <a:xfrm rot="10800000">
              <a:off x="14242" y="8178"/>
              <a:ext cx="210" cy="1224"/>
            </a:xfrm>
            <a:prstGeom prst="leftBracket">
              <a:avLst>
                <a:gd name="adj" fmla="val 0"/>
              </a:avLst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Left Bracket 13"/>
            <p:cNvSpPr/>
            <p:nvPr/>
          </p:nvSpPr>
          <p:spPr>
            <a:xfrm>
              <a:off x="12773" y="8356"/>
              <a:ext cx="126" cy="9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Left Bracket 14"/>
            <p:cNvSpPr/>
            <p:nvPr/>
          </p:nvSpPr>
          <p:spPr>
            <a:xfrm rot="10800000">
              <a:off x="13229" y="8332"/>
              <a:ext cx="126" cy="9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 Box 11"/>
                <p:cNvSpPr txBox="1"/>
                <p:nvPr/>
              </p:nvSpPr>
              <p:spPr>
                <a:xfrm>
                  <a:off x="12189" y="9817"/>
                  <a:ext cx="1602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𝐴𝑥</m:t>
                        </m:r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𝑏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2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89" y="9817"/>
                  <a:ext cx="1602" cy="580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flipH="1" flipV="1">
              <a:off x="12189" y="9461"/>
              <a:ext cx="296" cy="450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12856" y="9409"/>
              <a:ext cx="124" cy="586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13746" y="9425"/>
              <a:ext cx="316" cy="496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ight Bracket 2"/>
          <p:cNvSpPr/>
          <p:nvPr/>
        </p:nvSpPr>
        <p:spPr>
          <a:xfrm>
            <a:off x="2793365" y="950595"/>
            <a:ext cx="76200" cy="811530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Left Bracket 5"/>
          <p:cNvSpPr/>
          <p:nvPr/>
        </p:nvSpPr>
        <p:spPr>
          <a:xfrm>
            <a:off x="2388870" y="949325"/>
            <a:ext cx="76200" cy="813435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7" name="Table 6"/>
          <p:cNvGraphicFramePr/>
          <p:nvPr/>
        </p:nvGraphicFramePr>
        <p:xfrm>
          <a:off x="2456815" y="818515"/>
          <a:ext cx="32067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67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9" name="Text Box 18"/>
          <p:cNvSpPr txBox="1"/>
          <p:nvPr/>
        </p:nvSpPr>
        <p:spPr>
          <a:xfrm>
            <a:off x="2869565" y="1161415"/>
            <a:ext cx="1650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m  +            c =</a:t>
            </a:r>
            <a:endParaRPr lang="en-US" b="1"/>
          </a:p>
        </p:txBody>
      </p:sp>
      <p:sp>
        <p:nvSpPr>
          <p:cNvPr id="21" name="Right Bracket 20"/>
          <p:cNvSpPr/>
          <p:nvPr/>
        </p:nvSpPr>
        <p:spPr>
          <a:xfrm>
            <a:off x="3916045" y="949960"/>
            <a:ext cx="92710" cy="812165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>
            <a:off x="3511550" y="949325"/>
            <a:ext cx="92710" cy="813435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23" name="Table 22"/>
          <p:cNvGraphicFramePr/>
          <p:nvPr/>
        </p:nvGraphicFramePr>
        <p:xfrm>
          <a:off x="3603625" y="798195"/>
          <a:ext cx="3124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4410710" y="828675"/>
          <a:ext cx="72580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80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7" name="Left Bracket 26"/>
          <p:cNvSpPr/>
          <p:nvPr/>
        </p:nvSpPr>
        <p:spPr>
          <a:xfrm>
            <a:off x="4527550" y="949325"/>
            <a:ext cx="76835" cy="871220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Right Bracket 32"/>
          <p:cNvSpPr/>
          <p:nvPr/>
        </p:nvSpPr>
        <p:spPr>
          <a:xfrm>
            <a:off x="4886325" y="949960"/>
            <a:ext cx="76200" cy="869950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2276475" y="1925955"/>
            <a:ext cx="277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a1                  a2               b</a:t>
            </a:r>
            <a:endParaRPr lang="en-US"/>
          </a:p>
        </p:txBody>
      </p:sp>
      <p:sp>
        <p:nvSpPr>
          <p:cNvPr id="26" name="Content Placeholder 25"/>
          <p:cNvSpPr/>
          <p:nvPr>
            <p:ph idx="1"/>
          </p:nvPr>
        </p:nvSpPr>
        <p:spPr>
          <a:xfrm>
            <a:off x="647700" y="2506345"/>
            <a:ext cx="10515600" cy="3268980"/>
          </a:xfrm>
        </p:spPr>
        <p:txBody>
          <a:bodyPr/>
          <a:p>
            <a:r>
              <a:rPr lang="en-US"/>
              <a:t>Compute A</a:t>
            </a:r>
            <a:r>
              <a:rPr lang="en-US" baseline="30000"/>
              <a:t>T</a:t>
            </a:r>
            <a:r>
              <a:rPr lang="en-US"/>
              <a:t>A, A</a:t>
            </a:r>
            <a:r>
              <a:rPr lang="en-US" baseline="30000"/>
              <a:t>T</a:t>
            </a:r>
            <a:r>
              <a:rPr lang="en-US" b="1"/>
              <a:t>b </a:t>
            </a:r>
            <a:r>
              <a:rPr lang="en-US"/>
              <a:t>to</a:t>
            </a:r>
            <a:r>
              <a:rPr lang="en-US" b="1"/>
              <a:t> </a:t>
            </a:r>
            <a:r>
              <a:rPr lang="en-US">
                <a:sym typeface="+mn-ea"/>
              </a:rPr>
              <a:t>find</a:t>
            </a:r>
            <a:r>
              <a:rPr lang="en-US" b="1">
                <a:sym typeface="+mn-ea"/>
              </a:rPr>
              <a:t> x </a:t>
            </a:r>
            <a:r>
              <a:rPr lang="en-US">
                <a:sym typeface="+mn-ea"/>
              </a:rPr>
              <a:t>in the normal equation</a:t>
            </a:r>
            <a:endParaRPr lang="en-US"/>
          </a:p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740" y="3881120"/>
            <a:ext cx="3518535" cy="268541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890" y="3675380"/>
            <a:ext cx="3280410" cy="3019425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6604000" y="4756785"/>
            <a:ext cx="3050540" cy="1038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731000" y="4883785"/>
            <a:ext cx="3050540" cy="1038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45" y="175895"/>
            <a:ext cx="10515600" cy="554990"/>
          </a:xfrm>
        </p:spPr>
        <p:txBody>
          <a:bodyPr/>
          <a:p>
            <a:r>
              <a:rPr lang="en-US" altLang="vi-VN">
                <a:latin typeface="Georgia" panose="02040502050405020303" charset="0"/>
                <a:cs typeface="Georgia" panose="02040502050405020303" charset="0"/>
                <a:sym typeface="+mn-ea"/>
              </a:rPr>
              <a:t>Exercise: </a:t>
            </a:r>
            <a:r>
              <a:rPr lang="en-US">
                <a:latin typeface="Georgia" panose="02040502050405020303" charset="0"/>
                <a:cs typeface="Georgia" panose="02040502050405020303" charset="0"/>
                <a:sym typeface="+mn-ea"/>
              </a:rPr>
              <a:t>using R to check the result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3080" y="2893695"/>
            <a:ext cx="4058920" cy="236982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9198610" y="175895"/>
            <a:ext cx="1956435" cy="1460500"/>
            <a:chOff x="11371" y="8097"/>
            <a:chExt cx="3081" cy="23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 Box 7"/>
                <p:cNvSpPr txBox="1"/>
                <p:nvPr/>
              </p:nvSpPr>
              <p:spPr>
                <a:xfrm>
                  <a:off x="11449" y="8097"/>
                  <a:ext cx="2970" cy="1312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 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  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𝑚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  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𝑐</m:t>
                              </m:r>
                            </m:e>
                          </m:mr>
                        </m:m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= 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8" name="Text 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9" y="8097"/>
                  <a:ext cx="2970" cy="131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ket 8"/>
            <p:cNvSpPr/>
            <p:nvPr/>
          </p:nvSpPr>
          <p:spPr>
            <a:xfrm>
              <a:off x="11371" y="8190"/>
              <a:ext cx="210" cy="12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Left Bracket 9"/>
            <p:cNvSpPr/>
            <p:nvPr/>
          </p:nvSpPr>
          <p:spPr>
            <a:xfrm>
              <a:off x="13797" y="8194"/>
              <a:ext cx="210" cy="12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Left Bracket 10"/>
            <p:cNvSpPr/>
            <p:nvPr/>
          </p:nvSpPr>
          <p:spPr>
            <a:xfrm rot="10800000">
              <a:off x="12339" y="8182"/>
              <a:ext cx="210" cy="1224"/>
            </a:xfrm>
            <a:prstGeom prst="leftBracket">
              <a:avLst>
                <a:gd name="adj" fmla="val 0"/>
              </a:avLst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Left Bracket 12"/>
            <p:cNvSpPr/>
            <p:nvPr/>
          </p:nvSpPr>
          <p:spPr>
            <a:xfrm rot="10800000">
              <a:off x="14242" y="8178"/>
              <a:ext cx="210" cy="1224"/>
            </a:xfrm>
            <a:prstGeom prst="leftBracket">
              <a:avLst>
                <a:gd name="adj" fmla="val 0"/>
              </a:avLst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Left Bracket 13"/>
            <p:cNvSpPr/>
            <p:nvPr/>
          </p:nvSpPr>
          <p:spPr>
            <a:xfrm>
              <a:off x="12773" y="8356"/>
              <a:ext cx="126" cy="9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Left Bracket 14"/>
            <p:cNvSpPr/>
            <p:nvPr/>
          </p:nvSpPr>
          <p:spPr>
            <a:xfrm rot="10800000">
              <a:off x="13229" y="8332"/>
              <a:ext cx="126" cy="9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 Box 11"/>
                <p:cNvSpPr txBox="1"/>
                <p:nvPr/>
              </p:nvSpPr>
              <p:spPr>
                <a:xfrm>
                  <a:off x="12189" y="9817"/>
                  <a:ext cx="1602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𝐴𝑥</m:t>
                        </m:r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𝑏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2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89" y="9817"/>
                  <a:ext cx="1602" cy="580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flipH="1" flipV="1">
              <a:off x="12189" y="9461"/>
              <a:ext cx="296" cy="450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12856" y="9409"/>
              <a:ext cx="124" cy="586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13746" y="9425"/>
              <a:ext cx="316" cy="496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ight Bracket 2"/>
          <p:cNvSpPr/>
          <p:nvPr/>
        </p:nvSpPr>
        <p:spPr>
          <a:xfrm>
            <a:off x="2793365" y="950595"/>
            <a:ext cx="76200" cy="811530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Left Bracket 5"/>
          <p:cNvSpPr/>
          <p:nvPr/>
        </p:nvSpPr>
        <p:spPr>
          <a:xfrm>
            <a:off x="2388870" y="949325"/>
            <a:ext cx="76200" cy="813435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7" name="Table 6"/>
          <p:cNvGraphicFramePr/>
          <p:nvPr/>
        </p:nvGraphicFramePr>
        <p:xfrm>
          <a:off x="2456815" y="818515"/>
          <a:ext cx="32067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67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9" name="Text Box 18"/>
          <p:cNvSpPr txBox="1"/>
          <p:nvPr/>
        </p:nvSpPr>
        <p:spPr>
          <a:xfrm>
            <a:off x="2869565" y="1161415"/>
            <a:ext cx="1650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m  +            c =</a:t>
            </a:r>
            <a:endParaRPr lang="en-US" b="1"/>
          </a:p>
        </p:txBody>
      </p:sp>
      <p:sp>
        <p:nvSpPr>
          <p:cNvPr id="21" name="Right Bracket 20"/>
          <p:cNvSpPr/>
          <p:nvPr/>
        </p:nvSpPr>
        <p:spPr>
          <a:xfrm>
            <a:off x="3916045" y="949960"/>
            <a:ext cx="92710" cy="812165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>
            <a:off x="3511550" y="949325"/>
            <a:ext cx="92710" cy="813435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23" name="Table 22"/>
          <p:cNvGraphicFramePr/>
          <p:nvPr/>
        </p:nvGraphicFramePr>
        <p:xfrm>
          <a:off x="3603625" y="798195"/>
          <a:ext cx="3124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4410710" y="828675"/>
          <a:ext cx="72580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80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7" name="Left Bracket 26"/>
          <p:cNvSpPr/>
          <p:nvPr/>
        </p:nvSpPr>
        <p:spPr>
          <a:xfrm>
            <a:off x="4527550" y="949325"/>
            <a:ext cx="76835" cy="871220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Right Bracket 32"/>
          <p:cNvSpPr/>
          <p:nvPr/>
        </p:nvSpPr>
        <p:spPr>
          <a:xfrm>
            <a:off x="4886325" y="949960"/>
            <a:ext cx="76200" cy="869950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2276475" y="1925955"/>
            <a:ext cx="277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a1                  a2               b</a:t>
            </a:r>
            <a:endParaRPr lang="en-US"/>
          </a:p>
        </p:txBody>
      </p:sp>
      <p:sp>
        <p:nvSpPr>
          <p:cNvPr id="26" name="Content Placeholder 25"/>
          <p:cNvSpPr/>
          <p:nvPr>
            <p:ph idx="1"/>
          </p:nvPr>
        </p:nvSpPr>
        <p:spPr>
          <a:xfrm>
            <a:off x="647700" y="2506345"/>
            <a:ext cx="10515600" cy="3268980"/>
          </a:xfrm>
        </p:spPr>
        <p:txBody>
          <a:bodyPr/>
          <a:p>
            <a:r>
              <a:rPr lang="en-US"/>
              <a:t>A &lt;- </a:t>
            </a:r>
            <a:endParaRPr lang="en-US"/>
          </a:p>
          <a:p>
            <a:r>
              <a:rPr lang="en-US"/>
              <a:t>b &lt;- </a:t>
            </a:r>
            <a:endParaRPr lang="en-US"/>
          </a:p>
          <a:p>
            <a:r>
              <a:rPr lang="en-US"/>
              <a:t>lm(?~?)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90" y="4157980"/>
            <a:ext cx="4446905" cy="24015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795" y="1925955"/>
            <a:ext cx="2534285" cy="23329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45" y="175895"/>
            <a:ext cx="10515600" cy="554990"/>
          </a:xfrm>
        </p:spPr>
        <p:txBody>
          <a:bodyPr/>
          <a:p>
            <a:r>
              <a:rPr lang="en-US" altLang="vi-VN">
                <a:latin typeface="Georgia" panose="02040502050405020303" charset="0"/>
                <a:cs typeface="Georgia" panose="02040502050405020303" charset="0"/>
                <a:sym typeface="+mn-ea"/>
              </a:rPr>
              <a:t>Cannot 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  <a:sym typeface="+mn-ea"/>
              </a:rPr>
              <a:t>Fitting a line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  <a:sym typeface="+mn-ea"/>
              </a:rPr>
              <a:t> going through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  <a:sym typeface="+mn-ea"/>
              </a:rPr>
              <a:t> three points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  <a:sym typeface="+mn-ea"/>
              </a:rPr>
              <a:t>: using calculus</a:t>
            </a:r>
            <a:endParaRPr lang="en-US" altLang="vi-VN"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627745" y="1062355"/>
            <a:ext cx="1956435" cy="1460500"/>
            <a:chOff x="11371" y="8097"/>
            <a:chExt cx="3081" cy="23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 Box 7"/>
                <p:cNvSpPr txBox="1"/>
                <p:nvPr/>
              </p:nvSpPr>
              <p:spPr>
                <a:xfrm>
                  <a:off x="11449" y="8097"/>
                  <a:ext cx="2970" cy="1312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 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  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𝑚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  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𝑐</m:t>
                              </m:r>
                            </m:e>
                          </m:mr>
                        </m:m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= 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8" name="Text 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9" y="8097"/>
                  <a:ext cx="2970" cy="1312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ket 8"/>
            <p:cNvSpPr/>
            <p:nvPr/>
          </p:nvSpPr>
          <p:spPr>
            <a:xfrm>
              <a:off x="11371" y="8190"/>
              <a:ext cx="210" cy="12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Left Bracket 9"/>
            <p:cNvSpPr/>
            <p:nvPr/>
          </p:nvSpPr>
          <p:spPr>
            <a:xfrm>
              <a:off x="13797" y="8194"/>
              <a:ext cx="210" cy="12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Left Bracket 10"/>
            <p:cNvSpPr/>
            <p:nvPr/>
          </p:nvSpPr>
          <p:spPr>
            <a:xfrm rot="10800000">
              <a:off x="12339" y="8182"/>
              <a:ext cx="210" cy="1224"/>
            </a:xfrm>
            <a:prstGeom prst="leftBracket">
              <a:avLst>
                <a:gd name="adj" fmla="val 0"/>
              </a:avLst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Left Bracket 12"/>
            <p:cNvSpPr/>
            <p:nvPr/>
          </p:nvSpPr>
          <p:spPr>
            <a:xfrm rot="10800000">
              <a:off x="14242" y="8178"/>
              <a:ext cx="210" cy="1224"/>
            </a:xfrm>
            <a:prstGeom prst="leftBracket">
              <a:avLst>
                <a:gd name="adj" fmla="val 0"/>
              </a:avLst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Left Bracket 13"/>
            <p:cNvSpPr/>
            <p:nvPr/>
          </p:nvSpPr>
          <p:spPr>
            <a:xfrm>
              <a:off x="12773" y="8356"/>
              <a:ext cx="126" cy="9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Left Bracket 14"/>
            <p:cNvSpPr/>
            <p:nvPr/>
          </p:nvSpPr>
          <p:spPr>
            <a:xfrm rot="10800000">
              <a:off x="13229" y="8332"/>
              <a:ext cx="126" cy="9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 Box 11"/>
                <p:cNvSpPr txBox="1"/>
                <p:nvPr/>
              </p:nvSpPr>
              <p:spPr>
                <a:xfrm>
                  <a:off x="12189" y="9817"/>
                  <a:ext cx="1602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𝐴𝑥</m:t>
                        </m:r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𝑏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2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89" y="9817"/>
                  <a:ext cx="1602" cy="580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flipH="1" flipV="1">
              <a:off x="12189" y="9461"/>
              <a:ext cx="296" cy="450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12856" y="9409"/>
              <a:ext cx="124" cy="586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13746" y="9425"/>
              <a:ext cx="316" cy="496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ight Bracket 2"/>
          <p:cNvSpPr/>
          <p:nvPr/>
        </p:nvSpPr>
        <p:spPr>
          <a:xfrm>
            <a:off x="2793365" y="950595"/>
            <a:ext cx="76200" cy="811530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Left Bracket 5"/>
          <p:cNvSpPr/>
          <p:nvPr/>
        </p:nvSpPr>
        <p:spPr>
          <a:xfrm>
            <a:off x="2388870" y="949325"/>
            <a:ext cx="76200" cy="813435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7" name="Table 6"/>
          <p:cNvGraphicFramePr/>
          <p:nvPr/>
        </p:nvGraphicFramePr>
        <p:xfrm>
          <a:off x="2456815" y="818515"/>
          <a:ext cx="32067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67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9" name="Text Box 18"/>
          <p:cNvSpPr txBox="1"/>
          <p:nvPr/>
        </p:nvSpPr>
        <p:spPr>
          <a:xfrm>
            <a:off x="2869565" y="1161415"/>
            <a:ext cx="1650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m  +            c =</a:t>
            </a:r>
            <a:endParaRPr lang="en-US" b="1"/>
          </a:p>
        </p:txBody>
      </p:sp>
      <p:sp>
        <p:nvSpPr>
          <p:cNvPr id="21" name="Right Bracket 20"/>
          <p:cNvSpPr/>
          <p:nvPr/>
        </p:nvSpPr>
        <p:spPr>
          <a:xfrm>
            <a:off x="3916045" y="949960"/>
            <a:ext cx="92710" cy="812165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>
            <a:off x="3511550" y="949325"/>
            <a:ext cx="92710" cy="813435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23" name="Table 22"/>
          <p:cNvGraphicFramePr/>
          <p:nvPr/>
        </p:nvGraphicFramePr>
        <p:xfrm>
          <a:off x="3603625" y="798195"/>
          <a:ext cx="3124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4410710" y="828675"/>
          <a:ext cx="72580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80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7" name="Left Bracket 26"/>
          <p:cNvSpPr/>
          <p:nvPr/>
        </p:nvSpPr>
        <p:spPr>
          <a:xfrm>
            <a:off x="4527550" y="949325"/>
            <a:ext cx="76835" cy="871220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Right Bracket 32"/>
          <p:cNvSpPr/>
          <p:nvPr/>
        </p:nvSpPr>
        <p:spPr>
          <a:xfrm>
            <a:off x="4886325" y="949960"/>
            <a:ext cx="76200" cy="869950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2276475" y="1925955"/>
            <a:ext cx="277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a1                  a2               b</a:t>
            </a:r>
            <a:endParaRPr lang="en-US"/>
          </a:p>
        </p:txBody>
      </p:sp>
      <p:sp>
        <p:nvSpPr>
          <p:cNvPr id="26" name="Content Placeholder 25"/>
          <p:cNvSpPr/>
          <p:nvPr>
            <p:ph idx="1"/>
          </p:nvPr>
        </p:nvSpPr>
        <p:spPr>
          <a:xfrm>
            <a:off x="639445" y="2668270"/>
            <a:ext cx="6312535" cy="3268980"/>
          </a:xfrm>
        </p:spPr>
        <p:txBody>
          <a:bodyPr>
            <a:normAutofit fontScale="90000"/>
          </a:bodyPr>
          <a:p>
            <a:r>
              <a:rPr lang="en-US" sz="2800" b="1">
                <a:latin typeface="Georgia" panose="02040502050405020303" charset="0"/>
                <a:cs typeface="Georgia" panose="02040502050405020303" charset="0"/>
                <a:sym typeface="+mn-ea"/>
              </a:rPr>
              <a:t>There is not</a:t>
            </a:r>
            <a:r>
              <a:rPr lang="en-US" sz="2800">
                <a:latin typeface="Georgia" panose="02040502050405020303" charset="0"/>
                <a:cs typeface="Georgia" panose="02040502050405020303" charset="0"/>
                <a:sym typeface="+mn-ea"/>
              </a:rPr>
              <a:t> a line going through A, B and C’: </a:t>
            </a:r>
            <a:endParaRPr lang="en-US" sz="2800">
              <a:latin typeface="Georgia" panose="02040502050405020303" charset="0"/>
              <a:cs typeface="Georgia" panose="02040502050405020303" charset="0"/>
            </a:endParaRPr>
          </a:p>
          <a:p>
            <a:pPr marL="0" indent="0">
              <a:buNone/>
            </a:pPr>
            <a:r>
              <a:rPr lang="en-US" sz="2800">
                <a:latin typeface="Georgia" panose="02040502050405020303" charset="0"/>
                <a:cs typeface="Georgia" panose="02040502050405020303" charset="0"/>
                <a:sym typeface="+mn-ea"/>
              </a:rPr>
              <a:t>             y = m * x + c</a:t>
            </a:r>
            <a:endParaRPr lang="en-US" sz="28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2800">
                <a:latin typeface="Georgia" panose="02040502050405020303" charset="0"/>
                <a:cs typeface="Georgia" panose="02040502050405020303" charset="0"/>
                <a:sym typeface="+mn-ea"/>
              </a:rPr>
              <a:t>For A:  	1     = m * 1 + c </a:t>
            </a:r>
            <a:endParaRPr lang="en-US" sz="28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2800">
                <a:latin typeface="Georgia" panose="02040502050405020303" charset="0"/>
                <a:cs typeface="Georgia" panose="02040502050405020303" charset="0"/>
                <a:sym typeface="+mn-ea"/>
              </a:rPr>
              <a:t>For B:  	2</a:t>
            </a:r>
            <a:r>
              <a:rPr lang="en-US" sz="2800">
                <a:latin typeface="Georgia" panose="02040502050405020303" charset="0"/>
                <a:cs typeface="Georgia" panose="02040502050405020303" charset="0"/>
                <a:sym typeface="+mn-ea"/>
              </a:rPr>
              <a:t>     = m * 3 + c</a:t>
            </a:r>
            <a:endParaRPr lang="en-US" sz="280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r>
              <a:rPr lang="vi-VN" altLang="en-US" sz="2800">
                <a:latin typeface="Georgia" panose="02040502050405020303" charset="0"/>
                <a:cs typeface="Georgia" panose="02040502050405020303" charset="0"/>
                <a:sym typeface="+mn-ea"/>
              </a:rPr>
              <a:t>For C</a:t>
            </a:r>
            <a:r>
              <a:rPr lang="en-US" altLang="vi-VN" sz="2800">
                <a:latin typeface="Georgia" panose="02040502050405020303" charset="0"/>
                <a:cs typeface="Georgia" panose="02040502050405020303" charset="0"/>
                <a:sym typeface="+mn-ea"/>
              </a:rPr>
              <a:t>’</a:t>
            </a:r>
            <a:r>
              <a:rPr lang="vi-VN" altLang="en-US" sz="2800">
                <a:latin typeface="Georgia" panose="02040502050405020303" charset="0"/>
                <a:cs typeface="Georgia" panose="02040502050405020303" charset="0"/>
                <a:sym typeface="+mn-ea"/>
              </a:rPr>
              <a:t>: </a:t>
            </a:r>
            <a:r>
              <a:rPr lang="en-US" altLang="vi-VN" sz="2800">
                <a:latin typeface="Georgia" panose="02040502050405020303" charset="0"/>
                <a:cs typeface="Georgia" panose="02040502050405020303" charset="0"/>
                <a:sym typeface="+mn-ea"/>
              </a:rPr>
              <a:t>	</a:t>
            </a:r>
            <a:r>
              <a:rPr lang="vi-VN" altLang="en-US" sz="2800">
                <a:latin typeface="Georgia" panose="02040502050405020303" charset="0"/>
                <a:cs typeface="Georgia" panose="02040502050405020303" charset="0"/>
                <a:sym typeface="+mn-ea"/>
              </a:rPr>
              <a:t>2 </a:t>
            </a:r>
            <a:r>
              <a:rPr lang="en-US" altLang="vi-VN" sz="2800">
                <a:latin typeface="Georgia" panose="02040502050405020303" charset="0"/>
                <a:cs typeface="Georgia" panose="02040502050405020303" charset="0"/>
                <a:sym typeface="+mn-ea"/>
              </a:rPr>
              <a:t>    </a:t>
            </a:r>
            <a:r>
              <a:rPr lang="vi-VN" altLang="en-US" sz="2800">
                <a:latin typeface="Georgia" panose="02040502050405020303" charset="0"/>
                <a:cs typeface="Georgia" panose="02040502050405020303" charset="0"/>
                <a:sym typeface="+mn-ea"/>
              </a:rPr>
              <a:t>= m * 4 + c </a:t>
            </a:r>
            <a:endParaRPr lang="vi-VN" altLang="en-US" sz="280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endParaRPr lang="en-US" sz="2800"/>
          </a:p>
          <a:p>
            <a:r>
              <a:rPr lang="en-US" sz="2800"/>
              <a:t>Minimize sum of square of </a:t>
            </a:r>
            <a:r>
              <a:rPr lang="en-US" sz="2800">
                <a:sym typeface="+mn-ea"/>
              </a:rPr>
              <a:t>e</a:t>
            </a:r>
            <a:r>
              <a:rPr lang="en-US" sz="2800" baseline="-25000">
                <a:sym typeface="+mn-ea"/>
              </a:rPr>
              <a:t>A</a:t>
            </a:r>
            <a:r>
              <a:rPr lang="en-US" sz="2800"/>
              <a:t>, </a:t>
            </a:r>
            <a:r>
              <a:rPr lang="en-US" sz="2800">
                <a:sym typeface="+mn-ea"/>
              </a:rPr>
              <a:t>e</a:t>
            </a:r>
            <a:r>
              <a:rPr lang="en-US" sz="2800" baseline="-25000">
                <a:sym typeface="+mn-ea"/>
              </a:rPr>
              <a:t>B</a:t>
            </a:r>
            <a:r>
              <a:rPr lang="en-US" sz="2800"/>
              <a:t>, e</a:t>
            </a:r>
            <a:r>
              <a:rPr lang="en-US" sz="2800" baseline="-25000"/>
              <a:t>C</a:t>
            </a:r>
            <a:endParaRPr lang="en-US" sz="2800" baseline="-25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625" y="2731135"/>
            <a:ext cx="4552950" cy="380111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7931150" y="3883025"/>
            <a:ext cx="2805430" cy="164528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0105390" y="4262120"/>
            <a:ext cx="635" cy="189865"/>
          </a:xfrm>
          <a:prstGeom prst="line">
            <a:avLst/>
          </a:prstGeom>
          <a:ln w="476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9466580" y="4451985"/>
            <a:ext cx="635" cy="189865"/>
          </a:xfrm>
          <a:prstGeom prst="line">
            <a:avLst/>
          </a:prstGeom>
          <a:ln w="476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197215" y="5207635"/>
            <a:ext cx="2540" cy="174625"/>
          </a:xfrm>
          <a:prstGeom prst="line">
            <a:avLst/>
          </a:prstGeom>
          <a:ln w="476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33"/>
          <p:cNvSpPr txBox="1"/>
          <p:nvPr/>
        </p:nvSpPr>
        <p:spPr>
          <a:xfrm>
            <a:off x="8277860" y="5292090"/>
            <a:ext cx="86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/>
              <a:t>e</a:t>
            </a:r>
            <a:r>
              <a:rPr lang="en-US" sz="3600" b="1" baseline="-25000"/>
              <a:t>A</a:t>
            </a:r>
            <a:endParaRPr lang="en-US" sz="3600" b="1" baseline="-25000"/>
          </a:p>
        </p:txBody>
      </p:sp>
      <p:sp>
        <p:nvSpPr>
          <p:cNvPr id="35" name="Text Box 34"/>
          <p:cNvSpPr txBox="1"/>
          <p:nvPr/>
        </p:nvSpPr>
        <p:spPr>
          <a:xfrm>
            <a:off x="9175750" y="4737100"/>
            <a:ext cx="86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/>
              <a:t>e</a:t>
            </a:r>
            <a:r>
              <a:rPr lang="en-US" sz="3600" b="1" baseline="-25000"/>
              <a:t>B</a:t>
            </a:r>
            <a:endParaRPr lang="en-US" sz="3600" b="1" baseline="-25000"/>
          </a:p>
        </p:txBody>
      </p:sp>
      <p:sp>
        <p:nvSpPr>
          <p:cNvPr id="36" name="Text Box 35"/>
          <p:cNvSpPr txBox="1"/>
          <p:nvPr/>
        </p:nvSpPr>
        <p:spPr>
          <a:xfrm>
            <a:off x="10135870" y="4451985"/>
            <a:ext cx="86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/>
              <a:t>e</a:t>
            </a:r>
            <a:r>
              <a:rPr lang="en-US" sz="3600" b="1" baseline="-25000"/>
              <a:t>C</a:t>
            </a:r>
            <a:endParaRPr lang="en-US" sz="3600" b="1" baseline="-25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C059" panose="00000500000000000000" charset="0"/>
                <a:cs typeface="C059" panose="00000500000000000000" charset="0"/>
              </a:rPr>
              <a:t>Content</a:t>
            </a:r>
            <a:endParaRPr lang="en-US">
              <a:latin typeface="C059" panose="00000500000000000000" charset="0"/>
              <a:cs typeface="C059" panose="0000050000000000000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Derive Simple Linear Regression</a:t>
            </a:r>
            <a:endParaRPr lang="en-US"/>
          </a:p>
          <a:p>
            <a:pPr lvl="1"/>
            <a:r>
              <a:rPr lang="en-US"/>
              <a:t>Linear Algebra</a:t>
            </a:r>
            <a:endParaRPr lang="en-US"/>
          </a:p>
          <a:p>
            <a:pPr lvl="1"/>
            <a:r>
              <a:rPr lang="en-US"/>
              <a:t>Calculus</a:t>
            </a:r>
            <a:endParaRPr lang="en-US"/>
          </a:p>
          <a:p>
            <a:pPr lvl="1"/>
            <a:r>
              <a:rPr lang="en-US"/>
              <a:t>Statistics</a:t>
            </a:r>
            <a:endParaRPr lang="en-US"/>
          </a:p>
          <a:p>
            <a:r>
              <a:rPr lang="en-US"/>
              <a:t>Algorithms to find the solution for Simple Linear regression</a:t>
            </a:r>
            <a:endParaRPr lang="en-US"/>
          </a:p>
          <a:p>
            <a:pPr lvl="1"/>
            <a:r>
              <a:rPr lang="en-US"/>
              <a:t>Gradient descent</a:t>
            </a:r>
            <a:endParaRPr lang="en-US"/>
          </a:p>
          <a:p>
            <a:pPr lvl="1"/>
            <a:r>
              <a:rPr lang="en-US"/>
              <a:t>Pseudo Inverse</a:t>
            </a:r>
            <a:endParaRPr lang="en-US"/>
          </a:p>
          <a:p>
            <a:r>
              <a:rPr lang="en-US"/>
              <a:t>Multiple Linear Regression</a:t>
            </a:r>
            <a:endParaRPr lang="en-US"/>
          </a:p>
          <a:p>
            <a:r>
              <a:rPr lang="en-US"/>
              <a:t>Related linear regression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45" y="175895"/>
            <a:ext cx="10515600" cy="554990"/>
          </a:xfrm>
        </p:spPr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  <a:sym typeface="+mn-ea"/>
              </a:rPr>
              <a:t>Exercise: </a:t>
            </a:r>
            <a:r>
              <a:rPr lang="en-US">
                <a:sym typeface="+mn-ea"/>
              </a:rPr>
              <a:t>Minimize</a:t>
            </a:r>
            <a:r>
              <a:rPr lang="en-US">
                <a:sym typeface="+mn-ea"/>
              </a:rPr>
              <a:t> sum of square of </a:t>
            </a:r>
            <a:r>
              <a:rPr lang="en-US">
                <a:sym typeface="+mn-ea"/>
              </a:rPr>
              <a:t>e</a:t>
            </a:r>
            <a:r>
              <a:rPr lang="en-US" baseline="-25000">
                <a:sym typeface="+mn-ea"/>
              </a:rPr>
              <a:t>A</a:t>
            </a:r>
            <a:r>
              <a:rPr lang="en-US">
                <a:sym typeface="+mn-ea"/>
              </a:rPr>
              <a:t>, </a:t>
            </a:r>
            <a:r>
              <a:rPr lang="en-US">
                <a:sym typeface="+mn-ea"/>
              </a:rPr>
              <a:t>e</a:t>
            </a:r>
            <a:r>
              <a:rPr lang="en-US" baseline="-25000">
                <a:sym typeface="+mn-ea"/>
              </a:rPr>
              <a:t>B</a:t>
            </a:r>
            <a:r>
              <a:rPr lang="en-US">
                <a:sym typeface="+mn-ea"/>
              </a:rPr>
              <a:t>, e</a:t>
            </a:r>
            <a:r>
              <a:rPr lang="en-US" baseline="-25000">
                <a:sym typeface="+mn-ea"/>
              </a:rPr>
              <a:t>C</a:t>
            </a:r>
            <a:endParaRPr lang="en-US"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627745" y="1062355"/>
            <a:ext cx="1956435" cy="1460500"/>
            <a:chOff x="11371" y="8097"/>
            <a:chExt cx="3081" cy="23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 Box 7"/>
                <p:cNvSpPr txBox="1"/>
                <p:nvPr/>
              </p:nvSpPr>
              <p:spPr>
                <a:xfrm>
                  <a:off x="11449" y="8097"/>
                  <a:ext cx="2970" cy="1312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 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  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𝑚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  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𝑐</m:t>
                              </m:r>
                            </m:e>
                          </m:mr>
                        </m:m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= 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8" name="Text 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9" y="8097"/>
                  <a:ext cx="2970" cy="1312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ket 8"/>
            <p:cNvSpPr/>
            <p:nvPr/>
          </p:nvSpPr>
          <p:spPr>
            <a:xfrm>
              <a:off x="11371" y="8190"/>
              <a:ext cx="210" cy="12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Left Bracket 9"/>
            <p:cNvSpPr/>
            <p:nvPr/>
          </p:nvSpPr>
          <p:spPr>
            <a:xfrm>
              <a:off x="13797" y="8194"/>
              <a:ext cx="210" cy="12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Left Bracket 10"/>
            <p:cNvSpPr/>
            <p:nvPr/>
          </p:nvSpPr>
          <p:spPr>
            <a:xfrm rot="10800000">
              <a:off x="12339" y="8182"/>
              <a:ext cx="210" cy="1224"/>
            </a:xfrm>
            <a:prstGeom prst="leftBracket">
              <a:avLst>
                <a:gd name="adj" fmla="val 0"/>
              </a:avLst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Left Bracket 12"/>
            <p:cNvSpPr/>
            <p:nvPr/>
          </p:nvSpPr>
          <p:spPr>
            <a:xfrm rot="10800000">
              <a:off x="14242" y="8178"/>
              <a:ext cx="210" cy="1224"/>
            </a:xfrm>
            <a:prstGeom prst="leftBracket">
              <a:avLst>
                <a:gd name="adj" fmla="val 0"/>
              </a:avLst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Left Bracket 13"/>
            <p:cNvSpPr/>
            <p:nvPr/>
          </p:nvSpPr>
          <p:spPr>
            <a:xfrm>
              <a:off x="12773" y="8356"/>
              <a:ext cx="126" cy="9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Left Bracket 14"/>
            <p:cNvSpPr/>
            <p:nvPr/>
          </p:nvSpPr>
          <p:spPr>
            <a:xfrm rot="10800000">
              <a:off x="13229" y="8332"/>
              <a:ext cx="126" cy="924"/>
            </a:xfrm>
            <a:prstGeom prst="leftBracke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 Box 11"/>
                <p:cNvSpPr txBox="1"/>
                <p:nvPr/>
              </p:nvSpPr>
              <p:spPr>
                <a:xfrm>
                  <a:off x="12189" y="9817"/>
                  <a:ext cx="1602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𝐴𝑥</m:t>
                        </m:r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𝑏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2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89" y="9817"/>
                  <a:ext cx="1602" cy="580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flipH="1" flipV="1">
              <a:off x="12189" y="9461"/>
              <a:ext cx="296" cy="450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12856" y="9409"/>
              <a:ext cx="124" cy="586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13746" y="9425"/>
              <a:ext cx="316" cy="496"/>
            </a:xfrm>
            <a:prstGeom prst="straightConnector1">
              <a:avLst/>
            </a:prstGeom>
            <a:ln w="31750" cmpd="sng">
              <a:solidFill>
                <a:srgbClr val="FF33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ontent Placeholder 25"/>
          <p:cNvSpPr/>
          <p:nvPr>
            <p:ph idx="1"/>
          </p:nvPr>
        </p:nvSpPr>
        <p:spPr>
          <a:xfrm>
            <a:off x="497205" y="853440"/>
            <a:ext cx="6312535" cy="5281295"/>
          </a:xfrm>
        </p:spPr>
        <p:txBody>
          <a:bodyPr>
            <a:normAutofit lnSpcReduction="10000"/>
          </a:bodyPr>
          <a:p>
            <a:r>
              <a:rPr lang="en-US" sz="1800" b="1">
                <a:latin typeface="Georgia" panose="02040502050405020303" charset="0"/>
                <a:cs typeface="Georgia" panose="02040502050405020303" charset="0"/>
                <a:sym typeface="+mn-ea"/>
              </a:rPr>
              <a:t>There is not</a:t>
            </a:r>
            <a:r>
              <a:rPr lang="en-US" sz="1800">
                <a:latin typeface="Georgia" panose="02040502050405020303" charset="0"/>
                <a:cs typeface="Georgia" panose="02040502050405020303" charset="0"/>
                <a:sym typeface="+mn-ea"/>
              </a:rPr>
              <a:t> a line going through A, B and C’: </a:t>
            </a:r>
            <a:endParaRPr lang="en-US" sz="1800">
              <a:latin typeface="Georgia" panose="02040502050405020303" charset="0"/>
              <a:cs typeface="Georgia" panose="02040502050405020303" charset="0"/>
            </a:endParaRPr>
          </a:p>
          <a:p>
            <a:pPr marL="0" indent="0">
              <a:buNone/>
            </a:pPr>
            <a:r>
              <a:rPr lang="en-US" sz="1800">
                <a:latin typeface="Georgia" panose="02040502050405020303" charset="0"/>
                <a:cs typeface="Georgia" panose="02040502050405020303" charset="0"/>
                <a:sym typeface="+mn-ea"/>
              </a:rPr>
              <a:t>             y = m * x + c</a:t>
            </a:r>
            <a:endParaRPr lang="en-US" sz="18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1800">
                <a:latin typeface="Georgia" panose="02040502050405020303" charset="0"/>
                <a:cs typeface="Georgia" panose="02040502050405020303" charset="0"/>
                <a:sym typeface="+mn-ea"/>
              </a:rPr>
              <a:t>For A:  1     = m * 1 + c </a:t>
            </a:r>
            <a:endParaRPr lang="en-US" sz="18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1800">
                <a:latin typeface="Georgia" panose="02040502050405020303" charset="0"/>
                <a:cs typeface="Georgia" panose="02040502050405020303" charset="0"/>
                <a:sym typeface="+mn-ea"/>
              </a:rPr>
              <a:t>For B:  	2     = m * 3 + c</a:t>
            </a:r>
            <a:endParaRPr lang="en-US" sz="180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r>
              <a:rPr lang="vi-VN" altLang="en-US" sz="1800">
                <a:latin typeface="Georgia" panose="02040502050405020303" charset="0"/>
                <a:cs typeface="Georgia" panose="02040502050405020303" charset="0"/>
                <a:sym typeface="+mn-ea"/>
              </a:rPr>
              <a:t>For C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’</a:t>
            </a:r>
            <a:r>
              <a:rPr lang="vi-VN" altLang="en-US" sz="1800">
                <a:latin typeface="Georgia" panose="02040502050405020303" charset="0"/>
                <a:cs typeface="Georgia" panose="02040502050405020303" charset="0"/>
                <a:sym typeface="+mn-ea"/>
              </a:rPr>
              <a:t>: 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	</a:t>
            </a:r>
            <a:r>
              <a:rPr lang="vi-VN" altLang="en-US" sz="1800">
                <a:latin typeface="Georgia" panose="02040502050405020303" charset="0"/>
                <a:cs typeface="Georgia" panose="02040502050405020303" charset="0"/>
                <a:sym typeface="+mn-ea"/>
              </a:rPr>
              <a:t>2 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    </a:t>
            </a:r>
            <a:r>
              <a:rPr lang="vi-VN" altLang="en-US" sz="1800">
                <a:latin typeface="Georgia" panose="02040502050405020303" charset="0"/>
                <a:cs typeface="Georgia" panose="02040502050405020303" charset="0"/>
                <a:sym typeface="+mn-ea"/>
              </a:rPr>
              <a:t>= m * 4 + c </a:t>
            </a:r>
            <a:endParaRPr lang="vi-VN" altLang="en-US" sz="180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e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</a:t>
            </a:r>
            <a:r>
              <a:rPr lang="en-US" altLang="vi-VN" sz="1800" baseline="-25000">
                <a:latin typeface="Georgia" panose="02040502050405020303" charset="0"/>
                <a:cs typeface="Georgia" panose="02040502050405020303" charset="0"/>
                <a:sym typeface="+mn-ea"/>
              </a:rPr>
              <a:t>A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 = (y</a:t>
            </a:r>
            <a:r>
              <a:rPr lang="en-US" altLang="vi-VN" sz="1800" baseline="-25000">
                <a:latin typeface="Georgia" panose="02040502050405020303" charset="0"/>
                <a:cs typeface="Georgia" panose="02040502050405020303" charset="0"/>
                <a:sym typeface="+mn-ea"/>
              </a:rPr>
              <a:t>Aline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 - y</a:t>
            </a:r>
            <a:r>
              <a:rPr lang="en-US" altLang="vi-VN" sz="1800" baseline="-25000">
                <a:latin typeface="Georgia" panose="02040502050405020303" charset="0"/>
                <a:cs typeface="Georgia" panose="02040502050405020303" charset="0"/>
                <a:sym typeface="+mn-ea"/>
              </a:rPr>
              <a:t>A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)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 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= (</a:t>
            </a:r>
            <a:r>
              <a:rPr lang="en-US" sz="1800">
                <a:latin typeface="Georgia" panose="02040502050405020303" charset="0"/>
                <a:cs typeface="Georgia" panose="02040502050405020303" charset="0"/>
                <a:sym typeface="+mn-ea"/>
              </a:rPr>
              <a:t>m * 1 + c - 1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)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 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= (</a:t>
            </a:r>
            <a:r>
              <a:rPr lang="en-US" sz="1800">
                <a:latin typeface="Georgia" panose="02040502050405020303" charset="0"/>
                <a:cs typeface="Georgia" panose="02040502050405020303" charset="0"/>
                <a:sym typeface="+mn-ea"/>
              </a:rPr>
              <a:t>m + c - 1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)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</a:t>
            </a:r>
            <a:endParaRPr lang="en-US" altLang="vi-VN" sz="180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e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</a:t>
            </a:r>
            <a:r>
              <a:rPr lang="en-US" altLang="vi-VN" sz="1800" baseline="-25000">
                <a:latin typeface="Georgia" panose="02040502050405020303" charset="0"/>
                <a:cs typeface="Georgia" panose="02040502050405020303" charset="0"/>
                <a:sym typeface="+mn-ea"/>
              </a:rPr>
              <a:t>B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 = (y</a:t>
            </a:r>
            <a:r>
              <a:rPr lang="en-US" altLang="vi-VN" sz="1800" baseline="-25000">
                <a:latin typeface="Georgia" panose="02040502050405020303" charset="0"/>
                <a:cs typeface="Georgia" panose="02040502050405020303" charset="0"/>
                <a:sym typeface="+mn-ea"/>
              </a:rPr>
              <a:t>Bline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 - y</a:t>
            </a:r>
            <a:r>
              <a:rPr lang="en-US" altLang="vi-VN" sz="1800" baseline="-25000">
                <a:latin typeface="Georgia" panose="02040502050405020303" charset="0"/>
                <a:cs typeface="Georgia" panose="02040502050405020303" charset="0"/>
                <a:sym typeface="+mn-ea"/>
              </a:rPr>
              <a:t>B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)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 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= (</a:t>
            </a:r>
            <a:r>
              <a:rPr lang="en-US" sz="1800">
                <a:latin typeface="Georgia" panose="02040502050405020303" charset="0"/>
                <a:cs typeface="Georgia" panose="02040502050405020303" charset="0"/>
                <a:sym typeface="+mn-ea"/>
              </a:rPr>
              <a:t>m * 3 + c - 2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)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 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= (3</a:t>
            </a:r>
            <a:r>
              <a:rPr lang="en-US" sz="1800">
                <a:latin typeface="Georgia" panose="02040502050405020303" charset="0"/>
                <a:cs typeface="Georgia" panose="02040502050405020303" charset="0"/>
                <a:sym typeface="+mn-ea"/>
              </a:rPr>
              <a:t>m + c - 2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)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</a:t>
            </a:r>
            <a:endParaRPr lang="en-US" altLang="vi-VN" sz="1800" baseline="3000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e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</a:t>
            </a:r>
            <a:r>
              <a:rPr lang="en-US" altLang="vi-VN" sz="1800" baseline="-25000">
                <a:latin typeface="Georgia" panose="02040502050405020303" charset="0"/>
                <a:cs typeface="Georgia" panose="02040502050405020303" charset="0"/>
                <a:sym typeface="+mn-ea"/>
              </a:rPr>
              <a:t>C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 = (y</a:t>
            </a:r>
            <a:r>
              <a:rPr lang="en-US" altLang="vi-VN" sz="1800" baseline="-25000">
                <a:latin typeface="Georgia" panose="02040502050405020303" charset="0"/>
                <a:cs typeface="Georgia" panose="02040502050405020303" charset="0"/>
                <a:sym typeface="+mn-ea"/>
              </a:rPr>
              <a:t>Cline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 - y</a:t>
            </a:r>
            <a:r>
              <a:rPr lang="en-US" altLang="vi-VN" sz="1800" baseline="-25000">
                <a:latin typeface="Georgia" panose="02040502050405020303" charset="0"/>
                <a:cs typeface="Georgia" panose="02040502050405020303" charset="0"/>
                <a:sym typeface="+mn-ea"/>
              </a:rPr>
              <a:t>C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)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 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= (</a:t>
            </a:r>
            <a:r>
              <a:rPr lang="en-US" sz="1800">
                <a:latin typeface="Georgia" panose="02040502050405020303" charset="0"/>
                <a:cs typeface="Georgia" panose="02040502050405020303" charset="0"/>
                <a:sym typeface="+mn-ea"/>
              </a:rPr>
              <a:t>m * 4 + c - 2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)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 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= (4</a:t>
            </a:r>
            <a:r>
              <a:rPr lang="en-US" sz="1800">
                <a:latin typeface="Georgia" panose="02040502050405020303" charset="0"/>
                <a:cs typeface="Georgia" panose="02040502050405020303" charset="0"/>
                <a:sym typeface="+mn-ea"/>
              </a:rPr>
              <a:t>m + c - 2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)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</a:t>
            </a:r>
            <a:endParaRPr lang="en-US" altLang="vi-VN" sz="1800" baseline="3000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e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</a:t>
            </a:r>
            <a:r>
              <a:rPr lang="en-US" altLang="vi-VN" sz="1800" baseline="-25000">
                <a:latin typeface="Georgia" panose="02040502050405020303" charset="0"/>
                <a:cs typeface="Georgia" panose="02040502050405020303" charset="0"/>
                <a:sym typeface="+mn-ea"/>
              </a:rPr>
              <a:t>total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 = 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e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</a:t>
            </a:r>
            <a:r>
              <a:rPr lang="en-US" altLang="vi-VN" sz="1800" baseline="-25000">
                <a:latin typeface="Georgia" panose="02040502050405020303" charset="0"/>
                <a:cs typeface="Georgia" panose="02040502050405020303" charset="0"/>
                <a:sym typeface="+mn-ea"/>
              </a:rPr>
              <a:t>A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 + e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</a:t>
            </a:r>
            <a:r>
              <a:rPr lang="en-US" altLang="vi-VN" sz="1800" baseline="-25000">
                <a:latin typeface="Georgia" panose="02040502050405020303" charset="0"/>
                <a:cs typeface="Georgia" panose="02040502050405020303" charset="0"/>
                <a:sym typeface="+mn-ea"/>
              </a:rPr>
              <a:t>B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 + e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</a:t>
            </a:r>
            <a:r>
              <a:rPr lang="en-US" altLang="vi-VN" sz="1800" baseline="-25000">
                <a:latin typeface="Georgia" panose="02040502050405020303" charset="0"/>
                <a:cs typeface="Georgia" panose="02040502050405020303" charset="0"/>
                <a:sym typeface="+mn-ea"/>
              </a:rPr>
              <a:t>C 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= (</a:t>
            </a:r>
            <a:r>
              <a:rPr lang="en-US" sz="1800">
                <a:latin typeface="Georgia" panose="02040502050405020303" charset="0"/>
                <a:cs typeface="Georgia" panose="02040502050405020303" charset="0"/>
                <a:sym typeface="+mn-ea"/>
              </a:rPr>
              <a:t>m + c - 1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)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 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+ (3</a:t>
            </a:r>
            <a:r>
              <a:rPr lang="en-US" sz="1800">
                <a:latin typeface="Georgia" panose="02040502050405020303" charset="0"/>
                <a:cs typeface="Georgia" panose="02040502050405020303" charset="0"/>
                <a:sym typeface="+mn-ea"/>
              </a:rPr>
              <a:t>m + c - 2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)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 + (4</a:t>
            </a:r>
            <a:r>
              <a:rPr lang="en-US" sz="1800">
                <a:latin typeface="Georgia" panose="02040502050405020303" charset="0"/>
                <a:cs typeface="Georgia" panose="02040502050405020303" charset="0"/>
                <a:sym typeface="+mn-ea"/>
              </a:rPr>
              <a:t>m + c - 2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)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 = c^2+m^2-2m+2cm-2c+1+c^2+9m^2-12m+6cm-4c+4+c^2+16m^2-16m+8cm-4c+4 </a:t>
            </a:r>
            <a:endParaRPr lang="en-US" altLang="vi-VN" sz="180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0" indent="0">
              <a:buNone/>
            </a:pP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   = 26m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+3c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-30m+16cm-10c+9</a:t>
            </a:r>
            <a:endParaRPr lang="en-US" altLang="vi-VN" sz="180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0" indent="0">
              <a:buNone/>
            </a:pP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de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</a:t>
            </a:r>
            <a:r>
              <a:rPr lang="en-US" altLang="vi-VN" sz="1800" baseline="-25000">
                <a:latin typeface="Georgia" panose="02040502050405020303" charset="0"/>
                <a:cs typeface="Georgia" panose="02040502050405020303" charset="0"/>
                <a:sym typeface="+mn-ea"/>
              </a:rPr>
              <a:t>total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 /dm = 52m + 16c - 30 = 0</a:t>
            </a:r>
            <a:endParaRPr lang="en-US" altLang="vi-VN" sz="180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0" indent="0">
              <a:buNone/>
            </a:pP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de</a:t>
            </a:r>
            <a:r>
              <a:rPr lang="en-US" altLang="vi-VN" sz="1800" baseline="30000">
                <a:latin typeface="Georgia" panose="02040502050405020303" charset="0"/>
                <a:cs typeface="Georgia" panose="02040502050405020303" charset="0"/>
                <a:sym typeface="+mn-ea"/>
              </a:rPr>
              <a:t>2</a:t>
            </a:r>
            <a:r>
              <a:rPr lang="en-US" altLang="vi-VN" sz="1800" baseline="-25000">
                <a:latin typeface="Georgia" panose="02040502050405020303" charset="0"/>
                <a:cs typeface="Georgia" panose="02040502050405020303" charset="0"/>
                <a:sym typeface="+mn-ea"/>
              </a:rPr>
              <a:t>total</a:t>
            </a: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 /dc = 16m + 6c - 10 = 0</a:t>
            </a:r>
            <a:endParaRPr lang="en-US" altLang="vi-VN" sz="180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0" indent="0">
              <a:buNone/>
            </a:pPr>
            <a:r>
              <a:rPr lang="en-US" altLang="vi-VN" sz="1800">
                <a:latin typeface="Georgia" panose="02040502050405020303" charset="0"/>
                <a:cs typeface="Georgia" panose="02040502050405020303" charset="0"/>
                <a:sym typeface="+mn-ea"/>
              </a:rPr>
              <a:t>-&gt; m = 5/14 = 0.357 and c = 5/7 = 0.714</a:t>
            </a:r>
            <a:endParaRPr lang="vi-VN" altLang="en-US" sz="180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0" indent="0">
              <a:buNone/>
            </a:pPr>
            <a:endParaRPr lang="en-US" sz="1800" baseline="-25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625" y="2731135"/>
            <a:ext cx="4552950" cy="380111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7931150" y="3883025"/>
            <a:ext cx="2805430" cy="164528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0105390" y="4262120"/>
            <a:ext cx="635" cy="189865"/>
          </a:xfrm>
          <a:prstGeom prst="line">
            <a:avLst/>
          </a:prstGeom>
          <a:ln w="476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9466580" y="4451985"/>
            <a:ext cx="635" cy="189865"/>
          </a:xfrm>
          <a:prstGeom prst="line">
            <a:avLst/>
          </a:prstGeom>
          <a:ln w="476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197215" y="5207635"/>
            <a:ext cx="2540" cy="174625"/>
          </a:xfrm>
          <a:prstGeom prst="line">
            <a:avLst/>
          </a:prstGeom>
          <a:ln w="476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33"/>
          <p:cNvSpPr txBox="1"/>
          <p:nvPr/>
        </p:nvSpPr>
        <p:spPr>
          <a:xfrm>
            <a:off x="8277860" y="5292090"/>
            <a:ext cx="86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/>
              <a:t>e</a:t>
            </a:r>
            <a:r>
              <a:rPr lang="en-US" sz="3600" b="1" baseline="-25000"/>
              <a:t>A</a:t>
            </a:r>
            <a:endParaRPr lang="en-US" sz="3600" b="1" baseline="-25000"/>
          </a:p>
        </p:txBody>
      </p:sp>
      <p:sp>
        <p:nvSpPr>
          <p:cNvPr id="35" name="Text Box 34"/>
          <p:cNvSpPr txBox="1"/>
          <p:nvPr/>
        </p:nvSpPr>
        <p:spPr>
          <a:xfrm>
            <a:off x="9175750" y="4737100"/>
            <a:ext cx="86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/>
              <a:t>e</a:t>
            </a:r>
            <a:r>
              <a:rPr lang="en-US" sz="3600" b="1" baseline="-25000"/>
              <a:t>B</a:t>
            </a:r>
            <a:endParaRPr lang="en-US" sz="3600" b="1" baseline="-25000"/>
          </a:p>
        </p:txBody>
      </p:sp>
      <p:sp>
        <p:nvSpPr>
          <p:cNvPr id="36" name="Text Box 35"/>
          <p:cNvSpPr txBox="1"/>
          <p:nvPr/>
        </p:nvSpPr>
        <p:spPr>
          <a:xfrm>
            <a:off x="10135870" y="4451985"/>
            <a:ext cx="86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/>
              <a:t>e</a:t>
            </a:r>
            <a:r>
              <a:rPr lang="en-US" sz="3600" b="1" baseline="-25000"/>
              <a:t>C</a:t>
            </a:r>
            <a:endParaRPr lang="en-US" sz="3600" b="1" baseline="-25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290" y="730885"/>
            <a:ext cx="2023110" cy="18630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08915"/>
            <a:ext cx="10515600" cy="653415"/>
          </a:xfrm>
        </p:spPr>
        <p:txBody>
          <a:bodyPr/>
          <a:p>
            <a:pPr algn="ctr"/>
            <a:r>
              <a:rPr lang="en-US"/>
              <a:t>Linear regression is equivalent to doing MLE on the Gaussian target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144260" y="6443980"/>
            <a:ext cx="5429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/>
              <a:t>https://www.stat.cmu.edu/~cshalizi/mreg/15/lectures/06/lecture-06.pdf</a:t>
            </a:r>
            <a:endParaRPr lang="en-US" sz="1400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5915" y="1016000"/>
            <a:ext cx="5989320" cy="5251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620" y="2912110"/>
            <a:ext cx="5111750" cy="32315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275" y="911860"/>
            <a:ext cx="3438525" cy="17716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808990"/>
          </a:xfrm>
        </p:spPr>
        <p:txBody>
          <a:bodyPr/>
          <a:p>
            <a:r>
              <a:rPr lang="en-US"/>
              <a:t>Linear regression is equivalent to doing MLE on the Gaussian target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8755" y="1220470"/>
            <a:ext cx="8840470" cy="50317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998460" y="6443980"/>
            <a:ext cx="35750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/>
              <a:t>https://liyanxu.blog/2021/03/11/mle_vs_map/</a:t>
            </a:r>
            <a:endParaRPr lang="en-US"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808990"/>
          </a:xfrm>
        </p:spPr>
        <p:txBody>
          <a:bodyPr/>
          <a:p>
            <a:r>
              <a:rPr lang="en-US"/>
              <a:t>MAP is equivalent to the linear regression with L2/ridge regularization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998460" y="6443980"/>
            <a:ext cx="35750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/>
              <a:t>https://liyanxu.blog/2021/03/11/mle_vs_map/</a:t>
            </a:r>
            <a:endParaRPr lang="en-US" sz="14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5360" y="1327150"/>
            <a:ext cx="98602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937895"/>
          </a:xfrm>
        </p:spPr>
        <p:txBody>
          <a:bodyPr/>
          <a:p>
            <a:pPr algn="ctr"/>
            <a:r>
              <a:rPr lang="en-US">
                <a:sym typeface="+mn-ea"/>
              </a:rPr>
              <a:t>Multiple Linear Regression: 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Fitting a line 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going through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 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multiple 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points 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with two features</a:t>
            </a:r>
            <a:endParaRPr lang="en-US" altLang="vi-VN">
              <a:latin typeface="Georgia" panose="02040502050405020303" charset="0"/>
              <a:cs typeface="Georgia" panose="02040502050405020303" charset="0"/>
            </a:endParaRPr>
          </a:p>
        </p:txBody>
      </p:sp>
      <p:graphicFrame>
        <p:nvGraphicFramePr>
          <p:cNvPr id="6" name="Table 5"/>
          <p:cNvGraphicFramePr/>
          <p:nvPr/>
        </p:nvGraphicFramePr>
        <p:xfrm>
          <a:off x="3538220" y="1434465"/>
          <a:ext cx="7901305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440"/>
                <a:gridCol w="2005330"/>
                <a:gridCol w="2138045"/>
                <a:gridCol w="265049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Plant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x1 (Age, month)</a:t>
                      </a:r>
                      <a:endParaRPr lang="en-US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x2 (Height, cm)</a:t>
                      </a:r>
                      <a:endParaRPr lang="en-US" sz="1800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y (Weight, gram)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/>
                        <a:t>C</a:t>
                      </a:r>
                      <a:endParaRPr lang="vi-V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/>
                        <a:t>4</a:t>
                      </a:r>
                      <a:endParaRPr lang="vi-V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vi-VN"/>
                        <a:t>18</a:t>
                      </a:r>
                      <a:endParaRPr lang="en-US" altLang="vi-V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  <a:r>
                        <a:rPr lang="vi-VN" altLang="en-US"/>
                        <a:t>.5</a:t>
                      </a:r>
                      <a:endParaRPr lang="vi-V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vi-VN"/>
                        <a:t>...</a:t>
                      </a:r>
                      <a:endParaRPr lang="en-US" altLang="vi-V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vi-VN"/>
                        <a:t>...</a:t>
                      </a:r>
                      <a:endParaRPr lang="en-US" altLang="vi-V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vi-VN"/>
                        <a:t>...</a:t>
                      </a:r>
                      <a:endParaRPr lang="en-US" altLang="vi-V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vi-VN"/>
                        <a:t>...</a:t>
                      </a:r>
                      <a:endParaRPr lang="en-US" altLang="vi-V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3475990" y="3688080"/>
            <a:ext cx="6538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Matrix format: y = m1*x1 + m2*x2 + c</a:t>
            </a:r>
            <a:endParaRPr lang="vi-VN" alt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4344670"/>
            <a:ext cx="3495675" cy="19665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937895"/>
          </a:xfrm>
        </p:spPr>
        <p:txBody>
          <a:bodyPr/>
          <a:p>
            <a:pPr algn="ctr"/>
            <a:r>
              <a:rPr lang="en-US">
                <a:sym typeface="+mn-ea"/>
              </a:rPr>
              <a:t>Multiple Linear Regression: 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Fitting a line 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going through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 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multiple 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points 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with two features</a:t>
            </a:r>
            <a:endParaRPr lang="en-US" altLang="vi-VN">
              <a:latin typeface="Georgia" panose="02040502050405020303" charset="0"/>
              <a:cs typeface="Georgia" panose="02040502050405020303" charset="0"/>
            </a:endParaRPr>
          </a:p>
        </p:txBody>
      </p:sp>
      <p:graphicFrame>
        <p:nvGraphicFramePr>
          <p:cNvPr id="6" name="Table 5"/>
          <p:cNvGraphicFramePr/>
          <p:nvPr/>
        </p:nvGraphicFramePr>
        <p:xfrm>
          <a:off x="3538220" y="1434465"/>
          <a:ext cx="7901305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440"/>
                <a:gridCol w="2005330"/>
                <a:gridCol w="2138045"/>
                <a:gridCol w="265049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Plant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x1 (Age, month)</a:t>
                      </a:r>
                      <a:endParaRPr lang="en-US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x2 (Height, cm)</a:t>
                      </a:r>
                      <a:endParaRPr lang="en-US" sz="1800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y (Weight, gram)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/>
                        <a:t>C</a:t>
                      </a:r>
                      <a:endParaRPr lang="vi-V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/>
                        <a:t>4</a:t>
                      </a:r>
                      <a:endParaRPr lang="vi-V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vi-VN"/>
                        <a:t>18</a:t>
                      </a:r>
                      <a:endParaRPr lang="en-US" altLang="vi-V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  <a:r>
                        <a:rPr lang="vi-VN" altLang="en-US"/>
                        <a:t>.5</a:t>
                      </a:r>
                      <a:endParaRPr lang="vi-V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vi-VN"/>
                        <a:t>...</a:t>
                      </a:r>
                      <a:endParaRPr lang="en-US" altLang="vi-V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vi-VN"/>
                        <a:t>...</a:t>
                      </a:r>
                      <a:endParaRPr lang="en-US" altLang="vi-V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vi-VN"/>
                        <a:t>...</a:t>
                      </a:r>
                      <a:endParaRPr lang="en-US" altLang="vi-V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vi-VN"/>
                        <a:t>...</a:t>
                      </a:r>
                      <a:endParaRPr lang="en-US" altLang="vi-V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3475990" y="3688080"/>
            <a:ext cx="6538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Matrix format: y = m1*x1 + m2*x2 + c</a:t>
            </a:r>
            <a:endParaRPr lang="vi-VN" altLang="en-US">
              <a:latin typeface="Georgia" panose="02040502050405020303" charset="0"/>
              <a:cs typeface="Georgia" panose="02040502050405020303" charset="0"/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5777230" y="4261485"/>
          <a:ext cx="156654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090"/>
                <a:gridCol w="565785"/>
                <a:gridCol w="40767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/>
                        <a:t>3</a:t>
                      </a:r>
                      <a:endParaRPr lang="en-US" b="1"/>
                    </a:p>
                  </a:txBody>
                  <a:tcPr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/>
                        <a:t>14</a:t>
                      </a:r>
                      <a:endParaRPr lang="en-US" b="1"/>
                    </a:p>
                  </a:txBody>
                  <a:tcPr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/>
                        <a:t>1</a:t>
                      </a:r>
                      <a:endParaRPr lang="en-US" b="1"/>
                    </a:p>
                  </a:txBody>
                  <a:tcPr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/>
                        <a:t>4</a:t>
                      </a:r>
                      <a:endParaRPr lang="en-US" b="1"/>
                    </a:p>
                  </a:txBody>
                  <a:tcPr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/>
                        <a:t>18</a:t>
                      </a:r>
                      <a:endParaRPr lang="en-US" b="1"/>
                    </a:p>
                  </a:txBody>
                  <a:tcPr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/>
                        <a:t>1</a:t>
                      </a:r>
                      <a:endParaRPr lang="en-US" b="1"/>
                    </a:p>
                  </a:txBody>
                  <a:tcPr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/>
                        <a:t>...</a:t>
                      </a:r>
                      <a:endParaRPr lang="en-US" b="1"/>
                    </a:p>
                  </a:txBody>
                  <a:tcPr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b="1"/>
                    </a:p>
                  </a:txBody>
                  <a:tcPr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/>
                        <a:t>...</a:t>
                      </a:r>
                      <a:endParaRPr lang="en-US" b="1"/>
                    </a:p>
                  </a:txBody>
                  <a:tcPr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/>
          <p:nvPr/>
        </p:nvGraphicFramePr>
        <p:xfrm>
          <a:off x="7457440" y="4495800"/>
          <a:ext cx="50038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380"/>
              </a:tblGrid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m1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t" anchorCtr="0">
                    <a:noFill/>
                  </a:tcPr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/>
                        <a:t>m2</a:t>
                      </a:r>
                      <a:endParaRPr lang="en-US" sz="1400" b="1"/>
                    </a:p>
                  </a:txBody>
                  <a:tcPr anchor="t" anchorCtr="0">
                    <a:noFill/>
                  </a:tcPr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/>
                        <a:t>c</a:t>
                      </a:r>
                      <a:endParaRPr lang="en-US" sz="1400" b="1"/>
                    </a:p>
                  </a:txBody>
                  <a:tcPr anchor="t" anchorCtr="0"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/>
          <p:nvPr/>
        </p:nvGraphicFramePr>
        <p:xfrm>
          <a:off x="8590915" y="4248150"/>
          <a:ext cx="1236345" cy="148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</a:tblGrid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 anchor="t" anchorCtr="0">
                    <a:noFill/>
                  </a:tcPr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/>
                        <a:t>2</a:t>
                      </a:r>
                      <a:endParaRPr lang="en-US" b="1"/>
                    </a:p>
                  </a:txBody>
                  <a:tcPr anchor="t" anchorCtr="0">
                    <a:noFill/>
                  </a:tcPr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/>
                        <a:t>2.5</a:t>
                      </a:r>
                      <a:endParaRPr lang="en-US" b="1"/>
                    </a:p>
                  </a:txBody>
                  <a:tcPr anchor="t" anchorCtr="0">
                    <a:noFill/>
                  </a:tcPr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/>
                        <a:t>...</a:t>
                      </a:r>
                      <a:endParaRPr lang="en-US" b="1"/>
                    </a:p>
                  </a:txBody>
                  <a:tcPr anchor="t" anchorCtr="0"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7950835" y="4768215"/>
          <a:ext cx="607695" cy="740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</a:tblGrid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=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 anchor="t" anchorCtr="0">
                    <a:noFill/>
                  </a:tcPr>
                </a:tc>
              </a:tr>
            </a:tbl>
          </a:graphicData>
        </a:graphic>
      </p:graphicFrame>
      <p:sp>
        <p:nvSpPr>
          <p:cNvPr id="25" name="Left Bracket 24"/>
          <p:cNvSpPr/>
          <p:nvPr/>
        </p:nvSpPr>
        <p:spPr>
          <a:xfrm>
            <a:off x="5896610" y="4323080"/>
            <a:ext cx="75565" cy="133096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Left Bracket 25"/>
          <p:cNvSpPr/>
          <p:nvPr/>
        </p:nvSpPr>
        <p:spPr>
          <a:xfrm>
            <a:off x="8608695" y="4344670"/>
            <a:ext cx="75565" cy="133096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Left Bracket 26"/>
          <p:cNvSpPr/>
          <p:nvPr/>
        </p:nvSpPr>
        <p:spPr>
          <a:xfrm rot="10800000">
            <a:off x="9138920" y="4344670"/>
            <a:ext cx="75565" cy="133096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0800000">
            <a:off x="7225030" y="4331970"/>
            <a:ext cx="75565" cy="133096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0800000">
            <a:off x="7814945" y="4466590"/>
            <a:ext cx="92710" cy="88392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 Box 30"/>
              <p:cNvSpPr txBox="1"/>
              <p:nvPr/>
            </p:nvSpPr>
            <p:spPr>
              <a:xfrm>
                <a:off x="7300532" y="5923216"/>
                <a:ext cx="101727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𝐴𝑥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𝑏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1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532" y="5923216"/>
                <a:ext cx="1017270" cy="368300"/>
              </a:xfrm>
              <a:prstGeom prst="rect">
                <a:avLst/>
              </a:prstGeom>
              <a:blipFill rotWithShape="1">
                <a:blip r:embed="rId1"/>
                <a:stretch>
                  <a:fillRect l="-56" t="-155" r="56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>
          <a:xfrm flipH="1" flipV="1">
            <a:off x="7091680" y="5777865"/>
            <a:ext cx="365760" cy="2413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698740" y="5429885"/>
            <a:ext cx="0" cy="56197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231505" y="5732145"/>
            <a:ext cx="452755" cy="27813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ket 3"/>
          <p:cNvSpPr/>
          <p:nvPr/>
        </p:nvSpPr>
        <p:spPr>
          <a:xfrm>
            <a:off x="7518400" y="4469130"/>
            <a:ext cx="92710" cy="88392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344670"/>
            <a:ext cx="3495675" cy="19665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45" y="147320"/>
            <a:ext cx="10515600" cy="554990"/>
          </a:xfrm>
        </p:spPr>
        <p:txBody>
          <a:bodyPr/>
          <a:p>
            <a:r>
              <a:rPr>
                <a:latin typeface="Georgia" panose="02040502050405020303" charset="0"/>
                <a:cs typeface="Georgia" panose="02040502050405020303" charset="0"/>
                <a:sym typeface="+mn-ea"/>
              </a:rPr>
              <a:t>Least Squares and the Pseudoinverse</a:t>
            </a:r>
            <a:endParaRPr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28" name="Content Placeholder 2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78125" y="807085"/>
            <a:ext cx="6982460" cy="57321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45" y="147320"/>
            <a:ext cx="10515600" cy="554990"/>
          </a:xfrm>
        </p:spPr>
        <p:txBody>
          <a:bodyPr/>
          <a:p>
            <a:r>
              <a:rPr>
                <a:latin typeface="Georgia" panose="02040502050405020303" charset="0"/>
                <a:cs typeface="Georgia" panose="02040502050405020303" charset="0"/>
                <a:sym typeface="+mn-ea"/>
              </a:rPr>
              <a:t>Least Squares and </a:t>
            </a:r>
            <a:r>
              <a:rPr lang="en-US">
                <a:latin typeface="Georgia" panose="02040502050405020303" charset="0"/>
                <a:cs typeface="Georgia" panose="02040502050405020303" charset="0"/>
                <a:sym typeface="+mn-ea"/>
              </a:rPr>
              <a:t>gradient descent</a:t>
            </a:r>
            <a:endParaRPr lang="en-US"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639445" y="1030605"/>
            <a:ext cx="10515600" cy="4351338"/>
          </a:xfrm>
        </p:spPr>
        <p:txBody>
          <a:bodyPr/>
          <a:p>
            <a:r>
              <a:rPr lang="en-US"/>
              <a:t>e</a:t>
            </a:r>
            <a:r>
              <a:rPr lang="en-US" baseline="-25000"/>
              <a:t>A</a:t>
            </a:r>
            <a:r>
              <a:rPr lang="en-US"/>
              <a:t> = y</a:t>
            </a:r>
            <a:r>
              <a:rPr lang="en-US" baseline="-25000"/>
              <a:t>Aline</a:t>
            </a:r>
            <a:r>
              <a:rPr lang="en-US"/>
              <a:t> - y</a:t>
            </a:r>
            <a:r>
              <a:rPr lang="en-US" baseline="-25000"/>
              <a:t>A</a:t>
            </a:r>
            <a:endParaRPr lang="en-US"/>
          </a:p>
          <a:p>
            <a:r>
              <a:rPr lang="en-US">
                <a:sym typeface="+mn-ea"/>
              </a:rPr>
              <a:t>e</a:t>
            </a:r>
            <a:r>
              <a:rPr lang="en-US" baseline="-25000">
                <a:sym typeface="+mn-ea"/>
              </a:rPr>
              <a:t>B</a:t>
            </a:r>
            <a:r>
              <a:rPr lang="en-US">
                <a:sym typeface="+mn-ea"/>
              </a:rPr>
              <a:t> = y</a:t>
            </a:r>
            <a:r>
              <a:rPr lang="en-US" baseline="-25000">
                <a:sym typeface="+mn-ea"/>
              </a:rPr>
              <a:t>Bline</a:t>
            </a:r>
            <a:r>
              <a:rPr lang="en-US">
                <a:sym typeface="+mn-ea"/>
              </a:rPr>
              <a:t> - y</a:t>
            </a:r>
            <a:r>
              <a:rPr lang="en-US" baseline="-25000">
                <a:sym typeface="+mn-ea"/>
              </a:rPr>
              <a:t>B</a:t>
            </a:r>
            <a:endParaRPr lang="en-US" baseline="-25000"/>
          </a:p>
          <a:p>
            <a:r>
              <a:rPr lang="en-US">
                <a:sym typeface="+mn-ea"/>
              </a:rPr>
              <a:t>e</a:t>
            </a:r>
            <a:r>
              <a:rPr lang="en-US" baseline="-25000">
                <a:sym typeface="+mn-ea"/>
              </a:rPr>
              <a:t>C</a:t>
            </a:r>
            <a:r>
              <a:rPr lang="en-US">
                <a:sym typeface="+mn-ea"/>
              </a:rPr>
              <a:t> = y</a:t>
            </a:r>
            <a:r>
              <a:rPr lang="en-US" baseline="-25000">
                <a:sym typeface="+mn-ea"/>
              </a:rPr>
              <a:t>Cline</a:t>
            </a:r>
            <a:r>
              <a:rPr lang="en-US">
                <a:sym typeface="+mn-ea"/>
              </a:rPr>
              <a:t> - y</a:t>
            </a:r>
            <a:r>
              <a:rPr lang="en-US" baseline="-25000">
                <a:sym typeface="+mn-ea"/>
              </a:rPr>
              <a:t>C</a:t>
            </a:r>
            <a:endParaRPr lang="en-US" baseline="-25000">
              <a:sym typeface="+mn-ea"/>
            </a:endParaRPr>
          </a:p>
          <a:p>
            <a:r>
              <a:rPr lang="en-US"/>
              <a:t>e = ?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2625" y="2731135"/>
            <a:ext cx="4552950" cy="380111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7931150" y="3883025"/>
            <a:ext cx="2805430" cy="164528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0105390" y="4262120"/>
            <a:ext cx="635" cy="189865"/>
          </a:xfrm>
          <a:prstGeom prst="line">
            <a:avLst/>
          </a:prstGeom>
          <a:ln w="476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9466580" y="4451985"/>
            <a:ext cx="635" cy="189865"/>
          </a:xfrm>
          <a:prstGeom prst="line">
            <a:avLst/>
          </a:prstGeom>
          <a:ln w="476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197215" y="5207635"/>
            <a:ext cx="2540" cy="174625"/>
          </a:xfrm>
          <a:prstGeom prst="line">
            <a:avLst/>
          </a:prstGeom>
          <a:ln w="476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33"/>
          <p:cNvSpPr txBox="1"/>
          <p:nvPr/>
        </p:nvSpPr>
        <p:spPr>
          <a:xfrm>
            <a:off x="8277860" y="5292090"/>
            <a:ext cx="86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/>
              <a:t>e</a:t>
            </a:r>
            <a:r>
              <a:rPr lang="en-US" sz="3600" b="1" baseline="-25000"/>
              <a:t>A</a:t>
            </a:r>
            <a:endParaRPr lang="en-US" sz="3600" b="1" baseline="-25000"/>
          </a:p>
        </p:txBody>
      </p:sp>
      <p:sp>
        <p:nvSpPr>
          <p:cNvPr id="35" name="Text Box 34"/>
          <p:cNvSpPr txBox="1"/>
          <p:nvPr/>
        </p:nvSpPr>
        <p:spPr>
          <a:xfrm>
            <a:off x="9175750" y="4737100"/>
            <a:ext cx="86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/>
              <a:t>e</a:t>
            </a:r>
            <a:r>
              <a:rPr lang="en-US" sz="3600" b="1" baseline="-25000"/>
              <a:t>B</a:t>
            </a:r>
            <a:endParaRPr lang="en-US" sz="3600" b="1" baseline="-25000"/>
          </a:p>
        </p:txBody>
      </p:sp>
      <p:sp>
        <p:nvSpPr>
          <p:cNvPr id="36" name="Text Box 35"/>
          <p:cNvSpPr txBox="1"/>
          <p:nvPr/>
        </p:nvSpPr>
        <p:spPr>
          <a:xfrm>
            <a:off x="10135870" y="4451985"/>
            <a:ext cx="86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/>
              <a:t>e</a:t>
            </a:r>
            <a:r>
              <a:rPr lang="en-US" sz="3600" b="1" baseline="-25000"/>
              <a:t>C</a:t>
            </a:r>
            <a:endParaRPr lang="en-US" sz="3600" b="1" baseline="-25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45" y="147320"/>
            <a:ext cx="10515600" cy="554990"/>
          </a:xfrm>
        </p:spPr>
        <p:txBody>
          <a:bodyPr/>
          <a:p>
            <a:r>
              <a:rPr>
                <a:latin typeface="Georgia" panose="02040502050405020303" charset="0"/>
                <a:cs typeface="Georgia" panose="02040502050405020303" charset="0"/>
                <a:sym typeface="+mn-ea"/>
              </a:rPr>
              <a:t>Least Squares and </a:t>
            </a:r>
            <a:r>
              <a:rPr lang="en-US">
                <a:latin typeface="Georgia" panose="02040502050405020303" charset="0"/>
                <a:cs typeface="Georgia" panose="02040502050405020303" charset="0"/>
                <a:sym typeface="+mn-ea"/>
              </a:rPr>
              <a:t>gradient descent</a:t>
            </a:r>
            <a:endParaRPr lang="en-US"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578485" y="1109345"/>
            <a:ext cx="10515600" cy="4351338"/>
          </a:xfrm>
        </p:spPr>
        <p:txBody>
          <a:bodyPr/>
          <a:p>
            <a:r>
              <a:rPr lang="en-US"/>
              <a:t>e</a:t>
            </a:r>
            <a:r>
              <a:rPr lang="en-US" baseline="-25000"/>
              <a:t>A</a:t>
            </a:r>
            <a:r>
              <a:rPr lang="en-US"/>
              <a:t> = y</a:t>
            </a:r>
            <a:r>
              <a:rPr lang="en-US" baseline="-25000"/>
              <a:t>Aline</a:t>
            </a:r>
            <a:r>
              <a:rPr lang="en-US"/>
              <a:t> - y</a:t>
            </a:r>
            <a:r>
              <a:rPr lang="en-US" baseline="-25000"/>
              <a:t>A</a:t>
            </a:r>
            <a:endParaRPr lang="en-US"/>
          </a:p>
          <a:p>
            <a:r>
              <a:rPr lang="en-US">
                <a:sym typeface="+mn-ea"/>
              </a:rPr>
              <a:t>e</a:t>
            </a:r>
            <a:r>
              <a:rPr lang="en-US" baseline="-25000">
                <a:sym typeface="+mn-ea"/>
              </a:rPr>
              <a:t>B</a:t>
            </a:r>
            <a:r>
              <a:rPr lang="en-US">
                <a:sym typeface="+mn-ea"/>
              </a:rPr>
              <a:t> = y</a:t>
            </a:r>
            <a:r>
              <a:rPr lang="en-US" baseline="-25000">
                <a:sym typeface="+mn-ea"/>
              </a:rPr>
              <a:t>Bline</a:t>
            </a:r>
            <a:r>
              <a:rPr lang="en-US">
                <a:sym typeface="+mn-ea"/>
              </a:rPr>
              <a:t> - y</a:t>
            </a:r>
            <a:r>
              <a:rPr lang="en-US" baseline="-25000">
                <a:sym typeface="+mn-ea"/>
              </a:rPr>
              <a:t>B</a:t>
            </a:r>
            <a:endParaRPr lang="en-US" baseline="-25000"/>
          </a:p>
          <a:p>
            <a:r>
              <a:rPr lang="en-US">
                <a:sym typeface="+mn-ea"/>
              </a:rPr>
              <a:t>e</a:t>
            </a:r>
            <a:r>
              <a:rPr lang="en-US" baseline="-25000">
                <a:sym typeface="+mn-ea"/>
              </a:rPr>
              <a:t>C</a:t>
            </a:r>
            <a:r>
              <a:rPr lang="en-US">
                <a:sym typeface="+mn-ea"/>
              </a:rPr>
              <a:t> = y</a:t>
            </a:r>
            <a:r>
              <a:rPr lang="en-US" baseline="-25000">
                <a:sym typeface="+mn-ea"/>
              </a:rPr>
              <a:t>Cline</a:t>
            </a:r>
            <a:r>
              <a:rPr lang="en-US">
                <a:sym typeface="+mn-ea"/>
              </a:rPr>
              <a:t> - y</a:t>
            </a:r>
            <a:r>
              <a:rPr lang="en-US" baseline="-25000">
                <a:sym typeface="+mn-ea"/>
              </a:rPr>
              <a:t>C</a:t>
            </a:r>
            <a:endParaRPr lang="en-US" baseline="-25000">
              <a:sym typeface="+mn-ea"/>
            </a:endParaRPr>
          </a:p>
          <a:p>
            <a:r>
              <a:rPr lang="en-US"/>
              <a:t>e = ?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2625" y="2731135"/>
            <a:ext cx="4552950" cy="380111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7931150" y="3883025"/>
            <a:ext cx="2805430" cy="164528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0105390" y="4262120"/>
            <a:ext cx="635" cy="189865"/>
          </a:xfrm>
          <a:prstGeom prst="line">
            <a:avLst/>
          </a:prstGeom>
          <a:ln w="476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9466580" y="4451985"/>
            <a:ext cx="635" cy="189865"/>
          </a:xfrm>
          <a:prstGeom prst="line">
            <a:avLst/>
          </a:prstGeom>
          <a:ln w="476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197215" y="5207635"/>
            <a:ext cx="2540" cy="174625"/>
          </a:xfrm>
          <a:prstGeom prst="line">
            <a:avLst/>
          </a:prstGeom>
          <a:ln w="476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33"/>
          <p:cNvSpPr txBox="1"/>
          <p:nvPr/>
        </p:nvSpPr>
        <p:spPr>
          <a:xfrm>
            <a:off x="8277860" y="5292090"/>
            <a:ext cx="86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/>
              <a:t>e</a:t>
            </a:r>
            <a:r>
              <a:rPr lang="en-US" sz="3600" b="1" baseline="-25000"/>
              <a:t>A</a:t>
            </a:r>
            <a:endParaRPr lang="en-US" sz="3600" b="1" baseline="-25000"/>
          </a:p>
        </p:txBody>
      </p:sp>
      <p:sp>
        <p:nvSpPr>
          <p:cNvPr id="35" name="Text Box 34"/>
          <p:cNvSpPr txBox="1"/>
          <p:nvPr/>
        </p:nvSpPr>
        <p:spPr>
          <a:xfrm>
            <a:off x="9175750" y="4737100"/>
            <a:ext cx="86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/>
              <a:t>e</a:t>
            </a:r>
            <a:r>
              <a:rPr lang="en-US" sz="3600" b="1" baseline="-25000"/>
              <a:t>B</a:t>
            </a:r>
            <a:endParaRPr lang="en-US" sz="3600" b="1" baseline="-25000"/>
          </a:p>
        </p:txBody>
      </p:sp>
      <p:sp>
        <p:nvSpPr>
          <p:cNvPr id="36" name="Text Box 35"/>
          <p:cNvSpPr txBox="1"/>
          <p:nvPr/>
        </p:nvSpPr>
        <p:spPr>
          <a:xfrm>
            <a:off x="10135870" y="4451985"/>
            <a:ext cx="86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/>
              <a:t>e</a:t>
            </a:r>
            <a:r>
              <a:rPr lang="en-US" sz="3600" b="1" baseline="-25000"/>
              <a:t>C</a:t>
            </a:r>
            <a:endParaRPr lang="en-US" sz="3600" b="1" baseline="-25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95" y="2767965"/>
            <a:ext cx="5364480" cy="38690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45" y="147320"/>
            <a:ext cx="10515600" cy="554990"/>
          </a:xfrm>
        </p:spPr>
        <p:txBody>
          <a:bodyPr/>
          <a:p>
            <a:r>
              <a:rPr>
                <a:latin typeface="Georgia" panose="02040502050405020303" charset="0"/>
                <a:cs typeface="Georgia" panose="02040502050405020303" charset="0"/>
                <a:sym typeface="+mn-ea"/>
              </a:rPr>
              <a:t>Least Squares and </a:t>
            </a:r>
            <a:r>
              <a:rPr lang="en-US">
                <a:latin typeface="Georgia" panose="02040502050405020303" charset="0"/>
                <a:cs typeface="Georgia" panose="02040502050405020303" charset="0"/>
                <a:sym typeface="+mn-ea"/>
              </a:rPr>
              <a:t>gradient descent</a:t>
            </a:r>
            <a:endParaRPr lang="en-US"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2625" y="2731135"/>
            <a:ext cx="4552950" cy="380111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7931150" y="3883025"/>
            <a:ext cx="2805430" cy="164528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0105390" y="4262120"/>
            <a:ext cx="635" cy="189865"/>
          </a:xfrm>
          <a:prstGeom prst="line">
            <a:avLst/>
          </a:prstGeom>
          <a:ln w="476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9466580" y="4451985"/>
            <a:ext cx="635" cy="189865"/>
          </a:xfrm>
          <a:prstGeom prst="line">
            <a:avLst/>
          </a:prstGeom>
          <a:ln w="476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197215" y="5207635"/>
            <a:ext cx="2540" cy="174625"/>
          </a:xfrm>
          <a:prstGeom prst="line">
            <a:avLst/>
          </a:prstGeom>
          <a:ln w="476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33"/>
          <p:cNvSpPr txBox="1"/>
          <p:nvPr/>
        </p:nvSpPr>
        <p:spPr>
          <a:xfrm>
            <a:off x="8277860" y="5292090"/>
            <a:ext cx="86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/>
              <a:t>e</a:t>
            </a:r>
            <a:r>
              <a:rPr lang="en-US" sz="3600" b="1" baseline="-25000"/>
              <a:t>A</a:t>
            </a:r>
            <a:endParaRPr lang="en-US" sz="3600" b="1" baseline="-25000"/>
          </a:p>
        </p:txBody>
      </p:sp>
      <p:sp>
        <p:nvSpPr>
          <p:cNvPr id="35" name="Text Box 34"/>
          <p:cNvSpPr txBox="1"/>
          <p:nvPr/>
        </p:nvSpPr>
        <p:spPr>
          <a:xfrm>
            <a:off x="9175750" y="4737100"/>
            <a:ext cx="86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/>
              <a:t>e</a:t>
            </a:r>
            <a:r>
              <a:rPr lang="en-US" sz="3600" b="1" baseline="-25000"/>
              <a:t>B</a:t>
            </a:r>
            <a:endParaRPr lang="en-US" sz="3600" b="1" baseline="-25000"/>
          </a:p>
        </p:txBody>
      </p:sp>
      <p:sp>
        <p:nvSpPr>
          <p:cNvPr id="36" name="Text Box 35"/>
          <p:cNvSpPr txBox="1"/>
          <p:nvPr/>
        </p:nvSpPr>
        <p:spPr>
          <a:xfrm>
            <a:off x="10135870" y="4451985"/>
            <a:ext cx="86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/>
              <a:t>e</a:t>
            </a:r>
            <a:r>
              <a:rPr lang="en-US" sz="3600" b="1" baseline="-25000"/>
              <a:t>C</a:t>
            </a:r>
            <a:endParaRPr lang="en-US" sz="3600" b="1" baseline="-2500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645" y="855980"/>
            <a:ext cx="5271770" cy="4351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15" y="5209540"/>
            <a:ext cx="5394325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01980"/>
          </a:xfrm>
        </p:spPr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Prediction weight of tree using age: </a:t>
            </a:r>
            <a:r>
              <a:rPr lang="en-US">
                <a:sym typeface="+mn-ea"/>
              </a:rPr>
              <a:t>Simple Linear Regression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595" y="1166495"/>
            <a:ext cx="8930640" cy="50241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01980"/>
          </a:xfrm>
        </p:spPr>
        <p:txBody>
          <a:bodyPr>
            <a:normAutofit/>
          </a:bodyPr>
          <a:p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Fitting a line 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going through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 t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hree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 points 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(1): </a:t>
            </a:r>
            <a:r>
              <a:rPr lang="en-US">
                <a:sym typeface="+mn-ea"/>
              </a:rPr>
              <a:t>Linear Algebra</a:t>
            </a:r>
            <a:endParaRPr lang="en-US" altLang="vi-VN">
              <a:latin typeface="Georgia" panose="02040502050405020303" charset="0"/>
              <a:cs typeface="Georgia" panose="02040502050405020303" charset="0"/>
            </a:endParaRPr>
          </a:p>
        </p:txBody>
      </p:sp>
      <p:graphicFrame>
        <p:nvGraphicFramePr>
          <p:cNvPr id="6" name="Table 5"/>
          <p:cNvGraphicFramePr/>
          <p:nvPr/>
        </p:nvGraphicFramePr>
        <p:xfrm>
          <a:off x="7412990" y="1508760"/>
          <a:ext cx="38658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627"/>
                <a:gridCol w="1288626"/>
                <a:gridCol w="1288627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x (Age)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y (Weight)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4972050" y="4741545"/>
            <a:ext cx="580771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000">
                <a:latin typeface="Georgia" panose="02040502050405020303" charset="0"/>
                <a:cs typeface="Georgia" panose="02040502050405020303" charset="0"/>
              </a:rPr>
              <a:t>library(ggplot2)</a:t>
            </a:r>
            <a:endParaRPr lang="en-US" sz="1000">
              <a:latin typeface="Georgia" panose="02040502050405020303" charset="0"/>
              <a:cs typeface="Georgia" panose="02040502050405020303" charset="0"/>
            </a:endParaRPr>
          </a:p>
          <a:p>
            <a:endParaRPr lang="en-US" sz="10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1000">
                <a:latin typeface="Georgia" panose="02040502050405020303" charset="0"/>
                <a:cs typeface="Georgia" panose="02040502050405020303" charset="0"/>
              </a:rPr>
              <a:t>## plot 3 points</a:t>
            </a:r>
            <a:endParaRPr lang="en-US" sz="10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1000">
                <a:latin typeface="Georgia" panose="02040502050405020303" charset="0"/>
                <a:cs typeface="Georgia" panose="02040502050405020303" charset="0"/>
              </a:rPr>
              <a:t>p &lt;- ggplot(data=data.frame(x=0, y=0), mapping = aes(x=x, y=y)) + </a:t>
            </a:r>
            <a:endParaRPr lang="en-US" sz="10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1000">
                <a:latin typeface="Georgia" panose="02040502050405020303" charset="0"/>
                <a:cs typeface="Georgia" panose="02040502050405020303" charset="0"/>
              </a:rPr>
              <a:t>geom_text(x=1-0.4, y=1+0.2, label="A(1,1)", size=10) + </a:t>
            </a:r>
            <a:endParaRPr lang="en-US" sz="10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1000">
                <a:latin typeface="Georgia" panose="02040502050405020303" charset="0"/>
                <a:cs typeface="Georgia" panose="02040502050405020303" charset="0"/>
              </a:rPr>
              <a:t>geom_text(x=3-0.4, y=2+0.2, label="B(3,2)", size=10) +</a:t>
            </a:r>
            <a:endParaRPr lang="en-US" sz="10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1000">
                <a:latin typeface="Georgia" panose="02040502050405020303" charset="0"/>
                <a:cs typeface="Georgia" panose="02040502050405020303" charset="0"/>
              </a:rPr>
              <a:t>geom_text(x=5-0.4, y=3+0.2, label="C(5,3)", size=10) +</a:t>
            </a:r>
            <a:endParaRPr lang="en-US" sz="10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1000">
                <a:latin typeface="Georgia" panose="02040502050405020303" charset="0"/>
                <a:cs typeface="Georgia" panose="02040502050405020303" charset="0"/>
              </a:rPr>
              <a:t>geom_point(x=1, y=1, color="red", size=5) + </a:t>
            </a:r>
            <a:endParaRPr lang="en-US" sz="10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1000">
                <a:latin typeface="Georgia" panose="02040502050405020303" charset="0"/>
                <a:cs typeface="Georgia" panose="02040502050405020303" charset="0"/>
              </a:rPr>
              <a:t>geom_point(x=3, y=2, color="red", size=5) + </a:t>
            </a:r>
            <a:endParaRPr lang="en-US" sz="10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1000">
                <a:latin typeface="Georgia" panose="02040502050405020303" charset="0"/>
                <a:cs typeface="Georgia" panose="02040502050405020303" charset="0"/>
              </a:rPr>
              <a:t>geom_point(x=5, y=3, color="red", size=5) +</a:t>
            </a:r>
            <a:endParaRPr lang="en-US" sz="10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1000">
                <a:latin typeface="Georgia" panose="02040502050405020303" charset="0"/>
                <a:cs typeface="Georgia" panose="02040502050405020303" charset="0"/>
              </a:rPr>
              <a:t>xlim(0,6) + ylim(0, 4) + </a:t>
            </a:r>
            <a:endParaRPr lang="en-US" sz="10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1000">
                <a:latin typeface="Georgia" panose="02040502050405020303" charset="0"/>
                <a:cs typeface="Georgia" panose="02040502050405020303" charset="0"/>
              </a:rPr>
              <a:t>theme(text = element_text(size = 25))  </a:t>
            </a:r>
            <a:endParaRPr lang="en-US" sz="100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860608" y="3617595"/>
            <a:ext cx="59582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How to fi</a:t>
            </a:r>
            <a:r>
              <a:rPr lang="en-US">
                <a:latin typeface="Georgia" panose="02040502050405020303" charset="0"/>
                <a:cs typeface="Georgia" panose="02040502050405020303" charset="0"/>
              </a:rPr>
              <a:t>nd the line going through A and B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?</a:t>
            </a:r>
            <a:endParaRPr lang="vi-VN" altLang="en-US">
              <a:latin typeface="Georgia" panose="02040502050405020303" charset="0"/>
              <a:cs typeface="Georgia" panose="02040502050405020303" charset="0"/>
            </a:endParaRPr>
          </a:p>
          <a:p>
            <a:pPr algn="ctr"/>
            <a:r>
              <a:rPr lang="en-US">
                <a:latin typeface="Georgia" panose="02040502050405020303" charset="0"/>
                <a:cs typeface="Georgia" panose="02040502050405020303" charset="0"/>
              </a:rPr>
              <a:t>y = f(x) = m*x + c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 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972050" y="1101090"/>
            <a:ext cx="1766570" cy="1967230"/>
            <a:chOff x="7830" y="1734"/>
            <a:chExt cx="2782" cy="309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/>
            <a:srcRect l="43869" t="4294" r="5577" b="14369"/>
            <a:stretch>
              <a:fillRect/>
            </a:stretch>
          </p:blipFill>
          <p:spPr>
            <a:xfrm>
              <a:off x="7830" y="2314"/>
              <a:ext cx="2783" cy="2519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7830" y="1734"/>
              <a:ext cx="278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A        B         C</a:t>
              </a:r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306195"/>
            <a:ext cx="3745230" cy="37452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721995"/>
          </a:xfrm>
        </p:spPr>
        <p:txBody>
          <a:bodyPr/>
          <a:p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Fitting a line 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going through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 t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hree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 points 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(2)</a:t>
            </a:r>
            <a:endParaRPr lang="en-US" altLang="vi-VN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259070" y="4931410"/>
            <a:ext cx="6717030" cy="170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700">
                <a:latin typeface="Georgia" panose="02040502050405020303" charset="0"/>
                <a:cs typeface="Georgia" panose="02040502050405020303" charset="0"/>
              </a:rPr>
              <a:t>library(ggplot2)</a:t>
            </a:r>
            <a:endParaRPr lang="en-US" sz="700">
              <a:latin typeface="Georgia" panose="02040502050405020303" charset="0"/>
              <a:cs typeface="Georgia" panose="02040502050405020303" charset="0"/>
            </a:endParaRPr>
          </a:p>
          <a:p>
            <a:endParaRPr lang="en-US" sz="7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700">
                <a:latin typeface="Georgia" panose="02040502050405020303" charset="0"/>
                <a:cs typeface="Georgia" panose="02040502050405020303" charset="0"/>
              </a:rPr>
              <a:t>## plot line going through 3 points</a:t>
            </a:r>
            <a:endParaRPr lang="en-US" sz="7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700">
                <a:latin typeface="Georgia" panose="02040502050405020303" charset="0"/>
                <a:cs typeface="Georgia" panose="02040502050405020303" charset="0"/>
              </a:rPr>
              <a:t>l2 &lt;- function(x){ 1/2*x + 1/2 }</a:t>
            </a:r>
            <a:endParaRPr lang="en-US" sz="700">
              <a:latin typeface="Georgia" panose="02040502050405020303" charset="0"/>
              <a:cs typeface="Georgia" panose="02040502050405020303" charset="0"/>
            </a:endParaRPr>
          </a:p>
          <a:p>
            <a:endParaRPr lang="en-US" sz="7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700">
                <a:latin typeface="Georgia" panose="02040502050405020303" charset="0"/>
                <a:cs typeface="Georgia" panose="02040502050405020303" charset="0"/>
              </a:rPr>
              <a:t>p &lt;- ggplot(data = data.frame(x = 0), mapping = aes(x = x)) +</a:t>
            </a:r>
            <a:endParaRPr lang="en-US" sz="7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700">
                <a:latin typeface="Georgia" panose="02040502050405020303" charset="0"/>
                <a:cs typeface="Georgia" panose="02040502050405020303" charset="0"/>
              </a:rPr>
              <a:t>stat_function(fun = l2, color="blue", size=3) + xlim(0,6) + ylim(0, 4) + </a:t>
            </a:r>
            <a:endParaRPr lang="en-US" sz="7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700">
                <a:latin typeface="Georgia" panose="02040502050405020303" charset="0"/>
                <a:cs typeface="Georgia" panose="02040502050405020303" charset="0"/>
              </a:rPr>
              <a:t>geom_text(x=1-0.4, y=1+0.2, label="A(1,1)", size=10) + </a:t>
            </a:r>
            <a:endParaRPr lang="en-US" sz="7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700">
                <a:latin typeface="Georgia" panose="02040502050405020303" charset="0"/>
                <a:cs typeface="Georgia" panose="02040502050405020303" charset="0"/>
              </a:rPr>
              <a:t>geom_text(x=3-0.4, y=2+0.2, label="B(3,2)", size=10) +</a:t>
            </a:r>
            <a:endParaRPr lang="en-US" sz="7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700">
                <a:latin typeface="Georgia" panose="02040502050405020303" charset="0"/>
                <a:cs typeface="Georgia" panose="02040502050405020303" charset="0"/>
              </a:rPr>
              <a:t>geom_text(x=5-0.4, y=3+0.2, label="C(5,3)", size=10) +</a:t>
            </a:r>
            <a:endParaRPr lang="en-US" sz="7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700">
                <a:latin typeface="Georgia" panose="02040502050405020303" charset="0"/>
                <a:cs typeface="Georgia" panose="02040502050405020303" charset="0"/>
              </a:rPr>
              <a:t>geom_point(x=1, y=1, color="red", size=5) + </a:t>
            </a:r>
            <a:endParaRPr lang="en-US" sz="7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700">
                <a:latin typeface="Georgia" panose="02040502050405020303" charset="0"/>
                <a:cs typeface="Georgia" panose="02040502050405020303" charset="0"/>
              </a:rPr>
              <a:t>geom_point(x=3, y=2, color="red", size=5) + </a:t>
            </a:r>
            <a:endParaRPr lang="en-US" sz="7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700">
                <a:latin typeface="Georgia" panose="02040502050405020303" charset="0"/>
                <a:cs typeface="Georgia" panose="02040502050405020303" charset="0"/>
              </a:rPr>
              <a:t>geom_point(x=5, y=3, color="red", size=5) +</a:t>
            </a:r>
            <a:endParaRPr lang="en-US" sz="7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700">
                <a:latin typeface="Georgia" panose="02040502050405020303" charset="0"/>
                <a:cs typeface="Georgia" panose="02040502050405020303" charset="0"/>
              </a:rPr>
              <a:t>geom_text(x=3, y=1, label="y = 1/2*x + 1/2", size=10) +</a:t>
            </a:r>
            <a:endParaRPr lang="en-US" sz="700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sz="700">
                <a:latin typeface="Georgia" panose="02040502050405020303" charset="0"/>
                <a:cs typeface="Georgia" panose="02040502050405020303" charset="0"/>
              </a:rPr>
              <a:t>theme(text = element_text(size = 25))  </a:t>
            </a:r>
            <a:endParaRPr lang="en-US" sz="70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363210" y="2184400"/>
            <a:ext cx="608457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Find the line going through A and B: y = f(x) = m * x + c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For A:  1    = m * 1 + c 	(1)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For B:  2</a:t>
            </a:r>
            <a:r>
              <a:rPr lang="en-US">
                <a:latin typeface="Georgia" panose="02040502050405020303" charset="0"/>
                <a:cs typeface="Georgia" panose="02040502050405020303" charset="0"/>
                <a:sym typeface="+mn-ea"/>
              </a:rPr>
              <a:t>    = m * 3 + c 	(2)</a:t>
            </a:r>
            <a:endParaRPr lang="en-US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  <a:sym typeface="+mn-ea"/>
              </a:rPr>
              <a:t>For B:  3</a:t>
            </a:r>
            <a:r>
              <a:rPr lang="en-US">
                <a:latin typeface="Georgia" panose="02040502050405020303" charset="0"/>
                <a:cs typeface="Georgia" panose="02040502050405020303" charset="0"/>
                <a:sym typeface="+mn-ea"/>
              </a:rPr>
              <a:t> = m * 5 + c 	(3)</a:t>
            </a:r>
            <a:endParaRPr lang="en-US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Solving system of 2 equations (1) and (2):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 = 1/2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 = 1/2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replace values of m, c to (3):  3 = 1/2*5 + 1/2 (TRUE)</a:t>
            </a:r>
            <a:endParaRPr lang="en-US" altLang="vi-VN">
              <a:latin typeface="Georgia" panose="02040502050405020303" charset="0"/>
              <a:cs typeface="Georgia" panose="02040502050405020303" charset="0"/>
            </a:endParaRPr>
          </a:p>
          <a:p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=&gt; y = 1/2*x + 1/2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 with m =1/2 and c=1/2</a:t>
            </a:r>
            <a:endParaRPr lang="en-US" altLang="vi-VN">
              <a:latin typeface="Georgia" panose="02040502050405020303" charset="0"/>
              <a:cs typeface="Georgia" panose="02040502050405020303" charset="0"/>
            </a:endParaRPr>
          </a:p>
        </p:txBody>
      </p:sp>
      <p:graphicFrame>
        <p:nvGraphicFramePr>
          <p:cNvPr id="4" name="Table 3"/>
          <p:cNvGraphicFramePr/>
          <p:nvPr/>
        </p:nvGraphicFramePr>
        <p:xfrm>
          <a:off x="7136765" y="414020"/>
          <a:ext cx="38658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627"/>
                <a:gridCol w="1288626"/>
                <a:gridCol w="1288627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x (Age)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y (Weight)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30" y="1406525"/>
            <a:ext cx="4145280" cy="41395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85" y="258445"/>
            <a:ext cx="10515600" cy="558165"/>
          </a:xfrm>
        </p:spPr>
        <p:txBody>
          <a:bodyPr/>
          <a:p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Fitting a line 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going through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 t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hree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 points 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(3)</a:t>
            </a:r>
            <a:endParaRPr lang="en-US" altLang="vi-VN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582285" y="2367280"/>
            <a:ext cx="600011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FInd the line going through A and B: 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             y = m * x + c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For A:  1 = m * 1 + c 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For B:  2</a:t>
            </a:r>
            <a:r>
              <a:rPr lang="en-US">
                <a:latin typeface="Georgia" panose="02040502050405020303" charset="0"/>
                <a:cs typeface="Georgia" panose="02040502050405020303" charset="0"/>
                <a:sym typeface="+mn-ea"/>
              </a:rPr>
              <a:t> = m * 3 + c</a:t>
            </a:r>
            <a:endParaRPr lang="en-US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  <a:sym typeface="+mn-ea"/>
              </a:rPr>
              <a:t>For C:  3</a:t>
            </a:r>
            <a:r>
              <a:rPr lang="en-US">
                <a:latin typeface="Georgia" panose="02040502050405020303" charset="0"/>
                <a:cs typeface="Georgia" panose="02040502050405020303" charset="0"/>
                <a:sym typeface="+mn-ea"/>
              </a:rPr>
              <a:t> = m * 5 + c</a:t>
            </a:r>
            <a:endParaRPr lang="en-US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Rewrite system of 3 equations into matrix format</a:t>
            </a:r>
            <a:endParaRPr lang="vi-VN" altLang="en-US">
              <a:latin typeface="Georgia" panose="02040502050405020303" charset="0"/>
              <a:cs typeface="Georgia" panose="02040502050405020303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Box 11"/>
              <p:cNvSpPr txBox="1"/>
              <p:nvPr/>
            </p:nvSpPr>
            <p:spPr>
              <a:xfrm>
                <a:off x="7136765" y="4415155"/>
                <a:ext cx="101727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𝐴𝑥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𝑏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765" y="4415155"/>
                <a:ext cx="1017270" cy="3683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le 18"/>
          <p:cNvGraphicFramePr/>
          <p:nvPr/>
        </p:nvGraphicFramePr>
        <p:xfrm>
          <a:off x="7136765" y="414020"/>
          <a:ext cx="38658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627"/>
                <a:gridCol w="1288626"/>
                <a:gridCol w="1288627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x (Age)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y (Weight)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" y="1396365"/>
            <a:ext cx="4750435" cy="4743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85" y="258445"/>
            <a:ext cx="10515600" cy="558165"/>
          </a:xfrm>
        </p:spPr>
        <p:txBody>
          <a:bodyPr/>
          <a:p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Fitting a line 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going through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 t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hree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 points 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(4)</a:t>
            </a:r>
            <a:endParaRPr lang="en-US" altLang="vi-VN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755005" y="2367280"/>
            <a:ext cx="582739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FInd the line going through A and B: 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             y = m * x + c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For A:  1 = m * 1 + c 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For B:  2</a:t>
            </a:r>
            <a:r>
              <a:rPr lang="en-US">
                <a:latin typeface="Georgia" panose="02040502050405020303" charset="0"/>
                <a:cs typeface="Georgia" panose="02040502050405020303" charset="0"/>
                <a:sym typeface="+mn-ea"/>
              </a:rPr>
              <a:t> = m * 3 + c</a:t>
            </a:r>
            <a:endParaRPr lang="en-US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  <a:sym typeface="+mn-ea"/>
              </a:rPr>
              <a:t>For C:  3</a:t>
            </a:r>
            <a:r>
              <a:rPr lang="en-US">
                <a:latin typeface="Georgia" panose="02040502050405020303" charset="0"/>
                <a:cs typeface="Georgia" panose="02040502050405020303" charset="0"/>
                <a:sym typeface="+mn-ea"/>
              </a:rPr>
              <a:t> = m * 5 + c</a:t>
            </a:r>
            <a:endParaRPr lang="en-US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Rewrite system of 3 equations into matrix format</a:t>
            </a:r>
            <a:endParaRPr lang="vi-VN" altLang="en-US">
              <a:latin typeface="Georgia" panose="02040502050405020303" charset="0"/>
              <a:cs typeface="Georgia" panose="02040502050405020303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Box 11"/>
              <p:cNvSpPr txBox="1"/>
              <p:nvPr/>
            </p:nvSpPr>
            <p:spPr>
              <a:xfrm>
                <a:off x="7499350" y="5842635"/>
                <a:ext cx="101727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𝐴𝑥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𝑏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50" y="5842635"/>
                <a:ext cx="1017270" cy="3683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 flipV="1">
            <a:off x="7435215" y="5556250"/>
            <a:ext cx="252095" cy="346075"/>
          </a:xfrm>
          <a:prstGeom prst="straightConnector1">
            <a:avLst/>
          </a:prstGeom>
          <a:ln w="31750" cmpd="sng">
            <a:solidFill>
              <a:srgbClr val="FF33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23" idx="2"/>
          </p:cNvCxnSpPr>
          <p:nvPr/>
        </p:nvCxnSpPr>
        <p:spPr>
          <a:xfrm flipV="1">
            <a:off x="7922895" y="5325745"/>
            <a:ext cx="238125" cy="629920"/>
          </a:xfrm>
          <a:prstGeom prst="straightConnector1">
            <a:avLst/>
          </a:prstGeom>
          <a:ln w="31750" cmpd="sng">
            <a:solidFill>
              <a:srgbClr val="FF33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88045" y="5586095"/>
            <a:ext cx="462915" cy="382270"/>
          </a:xfrm>
          <a:prstGeom prst="straightConnector1">
            <a:avLst/>
          </a:prstGeom>
          <a:ln w="31750" cmpd="sng">
            <a:solidFill>
              <a:srgbClr val="FF33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/>
          <p:nvPr/>
        </p:nvGraphicFramePr>
        <p:xfrm>
          <a:off x="7136765" y="414020"/>
          <a:ext cx="38658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627"/>
                <a:gridCol w="1288626"/>
                <a:gridCol w="1288627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x (Age)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y (Weight)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/>
          <p:nvPr/>
        </p:nvGraphicFramePr>
        <p:xfrm>
          <a:off x="6725285" y="4429125"/>
          <a:ext cx="103251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255"/>
                <a:gridCol w="51625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/>
          <p:nvPr/>
        </p:nvGraphicFramePr>
        <p:xfrm>
          <a:off x="7792720" y="4594225"/>
          <a:ext cx="7366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8240395" y="4770755"/>
          <a:ext cx="73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=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/>
          <p:nvPr/>
        </p:nvGraphicFramePr>
        <p:xfrm>
          <a:off x="8658860" y="4488815"/>
          <a:ext cx="736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6" name="Left Bracket 25"/>
          <p:cNvSpPr/>
          <p:nvPr/>
        </p:nvSpPr>
        <p:spPr>
          <a:xfrm>
            <a:off x="6725920" y="4462145"/>
            <a:ext cx="75565" cy="1061085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>
            <a:off x="8875395" y="4465320"/>
            <a:ext cx="75565" cy="1061085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Right Bracket 28"/>
          <p:cNvSpPr/>
          <p:nvPr/>
        </p:nvSpPr>
        <p:spPr>
          <a:xfrm>
            <a:off x="7681595" y="4439920"/>
            <a:ext cx="76200" cy="1086485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Right Bracket 29"/>
          <p:cNvSpPr/>
          <p:nvPr/>
        </p:nvSpPr>
        <p:spPr>
          <a:xfrm>
            <a:off x="9119235" y="4455160"/>
            <a:ext cx="76200" cy="1086485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>
            <a:off x="7979410" y="4695190"/>
            <a:ext cx="75565" cy="526415"/>
          </a:xfrm>
          <a:prstGeom prst="leftBracke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Right Bracket 31"/>
          <p:cNvSpPr/>
          <p:nvPr/>
        </p:nvSpPr>
        <p:spPr>
          <a:xfrm>
            <a:off x="8240395" y="4665345"/>
            <a:ext cx="85725" cy="590550"/>
          </a:xfrm>
          <a:prstGeom prst="rightBracke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" y="1396365"/>
            <a:ext cx="4750435" cy="4743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810" y="226060"/>
            <a:ext cx="10515600" cy="558165"/>
          </a:xfrm>
        </p:spPr>
        <p:txBody>
          <a:bodyPr/>
          <a:p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Fitting a line 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going through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 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two</a:t>
            </a:r>
            <a:r>
              <a:rPr lang="vi-VN" altLang="en-US">
                <a:latin typeface="Georgia" panose="02040502050405020303" charset="0"/>
                <a:cs typeface="Georgia" panose="02040502050405020303" charset="0"/>
              </a:rPr>
              <a:t> points </a:t>
            </a:r>
            <a:r>
              <a:rPr lang="en-US" altLang="vi-VN">
                <a:latin typeface="Georgia" panose="02040502050405020303" charset="0"/>
                <a:cs typeface="Georgia" panose="02040502050405020303" charset="0"/>
              </a:rPr>
              <a:t>(5)</a:t>
            </a:r>
            <a:endParaRPr lang="en-US" altLang="vi-VN">
              <a:latin typeface="Georgia" panose="02040502050405020303" charset="0"/>
              <a:cs typeface="Georgia" panose="02040502050405020303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Box 11"/>
              <p:cNvSpPr txBox="1"/>
              <p:nvPr/>
            </p:nvSpPr>
            <p:spPr>
              <a:xfrm>
                <a:off x="1116330" y="3521075"/>
                <a:ext cx="101727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𝐴𝑥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𝑏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330" y="3521075"/>
                <a:ext cx="1017270" cy="3683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 flipV="1">
            <a:off x="1052195" y="3234690"/>
            <a:ext cx="252095" cy="346075"/>
          </a:xfrm>
          <a:prstGeom prst="straightConnector1">
            <a:avLst/>
          </a:prstGeom>
          <a:ln w="31750" cmpd="sng">
            <a:solidFill>
              <a:srgbClr val="FF33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23" idx="2"/>
          </p:cNvCxnSpPr>
          <p:nvPr/>
        </p:nvCxnSpPr>
        <p:spPr>
          <a:xfrm flipV="1">
            <a:off x="1497965" y="3147695"/>
            <a:ext cx="201930" cy="447040"/>
          </a:xfrm>
          <a:prstGeom prst="straightConnector1">
            <a:avLst/>
          </a:prstGeom>
          <a:ln w="31750" cmpd="sng">
            <a:solidFill>
              <a:srgbClr val="FF33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105025" y="3264535"/>
            <a:ext cx="462915" cy="382270"/>
          </a:xfrm>
          <a:prstGeom prst="straightConnector1">
            <a:avLst/>
          </a:prstGeom>
          <a:ln w="31750" cmpd="sng">
            <a:solidFill>
              <a:srgbClr val="FF33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/>
          <p:nvPr/>
        </p:nvGraphicFramePr>
        <p:xfrm>
          <a:off x="434340" y="972185"/>
          <a:ext cx="38658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627"/>
                <a:gridCol w="1288626"/>
                <a:gridCol w="1288627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x (Age)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y (Weight)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/>
          <p:nvPr/>
        </p:nvGraphicFramePr>
        <p:xfrm>
          <a:off x="343535" y="2493645"/>
          <a:ext cx="103251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255"/>
                <a:gridCol w="51625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/>
          <p:nvPr/>
        </p:nvGraphicFramePr>
        <p:xfrm>
          <a:off x="1331595" y="2416175"/>
          <a:ext cx="7366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1871345" y="2625725"/>
          <a:ext cx="73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=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/>
          <p:nvPr/>
        </p:nvGraphicFramePr>
        <p:xfrm>
          <a:off x="2345055" y="2487295"/>
          <a:ext cx="7258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80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6" name="Left Bracket 25"/>
          <p:cNvSpPr/>
          <p:nvPr/>
        </p:nvSpPr>
        <p:spPr>
          <a:xfrm>
            <a:off x="434340" y="2561590"/>
            <a:ext cx="76200" cy="598805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>
            <a:off x="2569210" y="2513330"/>
            <a:ext cx="102235" cy="647065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Right Bracket 28"/>
          <p:cNvSpPr/>
          <p:nvPr/>
        </p:nvSpPr>
        <p:spPr>
          <a:xfrm>
            <a:off x="1200785" y="2512695"/>
            <a:ext cx="76200" cy="621030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Right Bracket 29"/>
          <p:cNvSpPr/>
          <p:nvPr/>
        </p:nvSpPr>
        <p:spPr>
          <a:xfrm>
            <a:off x="2787650" y="2512695"/>
            <a:ext cx="76200" cy="647065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>
            <a:off x="1466850" y="2523490"/>
            <a:ext cx="76200" cy="609600"/>
          </a:xfrm>
          <a:prstGeom prst="leftBracke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Right Bracket 31"/>
          <p:cNvSpPr/>
          <p:nvPr/>
        </p:nvSpPr>
        <p:spPr>
          <a:xfrm>
            <a:off x="1758315" y="2503805"/>
            <a:ext cx="102870" cy="640080"/>
          </a:xfrm>
          <a:prstGeom prst="rightBracke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985" y="226060"/>
            <a:ext cx="1900555" cy="1891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155" y="2384425"/>
            <a:ext cx="3064510" cy="1944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475" y="1073785"/>
            <a:ext cx="3766820" cy="3415665"/>
          </a:xfrm>
          <a:prstGeom prst="rect">
            <a:avLst/>
          </a:prstGeom>
        </p:spPr>
      </p:pic>
      <p:sp>
        <p:nvSpPr>
          <p:cNvPr id="8" name="Right Bracket 7"/>
          <p:cNvSpPr/>
          <p:nvPr/>
        </p:nvSpPr>
        <p:spPr>
          <a:xfrm>
            <a:off x="757555" y="4759960"/>
            <a:ext cx="76200" cy="621030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>
            <a:off x="353060" y="4759960"/>
            <a:ext cx="76200" cy="598805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0" name="Table 9"/>
          <p:cNvGraphicFramePr/>
          <p:nvPr/>
        </p:nvGraphicFramePr>
        <p:xfrm>
          <a:off x="424180" y="4704715"/>
          <a:ext cx="3124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3" name="Text Box 12"/>
          <p:cNvSpPr txBox="1"/>
          <p:nvPr/>
        </p:nvSpPr>
        <p:spPr>
          <a:xfrm>
            <a:off x="833755" y="4882515"/>
            <a:ext cx="1650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m  +            c =</a:t>
            </a:r>
            <a:endParaRPr lang="en-US" b="1"/>
          </a:p>
        </p:txBody>
      </p:sp>
      <p:sp>
        <p:nvSpPr>
          <p:cNvPr id="14" name="Right Bracket 13"/>
          <p:cNvSpPr/>
          <p:nvPr/>
        </p:nvSpPr>
        <p:spPr>
          <a:xfrm>
            <a:off x="1880235" y="4785360"/>
            <a:ext cx="76200" cy="621030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Left Bracket 14"/>
          <p:cNvSpPr/>
          <p:nvPr/>
        </p:nvSpPr>
        <p:spPr>
          <a:xfrm>
            <a:off x="1475740" y="4785360"/>
            <a:ext cx="76200" cy="598805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20" name="Table 19"/>
          <p:cNvGraphicFramePr/>
          <p:nvPr/>
        </p:nvGraphicFramePr>
        <p:xfrm>
          <a:off x="1546860" y="4730115"/>
          <a:ext cx="3124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/>
          <p:nvPr/>
        </p:nvGraphicFramePr>
        <p:xfrm>
          <a:off x="2350135" y="4747895"/>
          <a:ext cx="7258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80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7" name="Left Bracket 26"/>
          <p:cNvSpPr/>
          <p:nvPr/>
        </p:nvSpPr>
        <p:spPr>
          <a:xfrm>
            <a:off x="2574290" y="4773930"/>
            <a:ext cx="102235" cy="647065"/>
          </a:xfrm>
          <a:prstGeom prst="leftBracket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Right Bracket 32"/>
          <p:cNvSpPr/>
          <p:nvPr/>
        </p:nvSpPr>
        <p:spPr>
          <a:xfrm>
            <a:off x="2792730" y="4773295"/>
            <a:ext cx="76200" cy="647065"/>
          </a:xfrm>
          <a:prstGeom prst="rightBracke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250" y="4707255"/>
            <a:ext cx="2268220" cy="20040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160" y="4638040"/>
            <a:ext cx="2075815" cy="2073275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721360" y="5857240"/>
            <a:ext cx="914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m=0.5</a:t>
            </a:r>
            <a:endParaRPr lang="en-US"/>
          </a:p>
          <a:p>
            <a:r>
              <a:rPr lang="en-US"/>
              <a:t>c=0.5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5930265" y="3160395"/>
            <a:ext cx="914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m=0.5</a:t>
            </a:r>
            <a:endParaRPr lang="en-US"/>
          </a:p>
          <a:p>
            <a:r>
              <a:rPr lang="en-US"/>
              <a:t>c=0.5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86690" y="4286885"/>
            <a:ext cx="2777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a1                  a2               b</a:t>
            </a:r>
            <a:endParaRPr lang="en-US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Multiplying vectors: The dot (scalar/inner) product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87350" y="6336665"/>
            <a:ext cx="5416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https://xaktly.com/MatrixOperations.html</a:t>
            </a:r>
            <a:endParaRPr lang="en-US" sz="1600"/>
          </a:p>
        </p:txBody>
      </p:sp>
      <p:pic>
        <p:nvPicPr>
          <p:cNvPr id="19" name="Content Placeholder 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10935" y="1647190"/>
            <a:ext cx="5365115" cy="43516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rcRect l="1626" t="11759" r="2204" b="2999"/>
          <a:stretch>
            <a:fillRect/>
          </a:stretch>
        </p:blipFill>
        <p:spPr>
          <a:xfrm>
            <a:off x="774700" y="1830070"/>
            <a:ext cx="4655820" cy="3645535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6856095" y="6336665"/>
            <a:ext cx="48698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https://en.wikipedia.org/wiki/Inner_product_space</a:t>
            </a:r>
            <a:endParaRPr lang="en-US"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6487</Words>
  <Application>WPS Presentation</Application>
  <PresentationFormat>宽屏</PresentationFormat>
  <Paragraphs>791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Arial</vt:lpstr>
      <vt:lpstr>SimSun</vt:lpstr>
      <vt:lpstr>Wingdings</vt:lpstr>
      <vt:lpstr>Nimbus Roman No9 L</vt:lpstr>
      <vt:lpstr>C059</vt:lpstr>
      <vt:lpstr>Georgia</vt:lpstr>
      <vt:lpstr>FreeSerif</vt:lpstr>
      <vt:lpstr>DejaVu Math TeX Gyre</vt:lpstr>
      <vt:lpstr>Microsoft YaHei</vt:lpstr>
      <vt:lpstr>Droid Sans Fallback</vt:lpstr>
      <vt:lpstr>Arial Unicode MS</vt:lpstr>
      <vt:lpstr>Arial Black</vt:lpstr>
      <vt:lpstr>SimSun</vt:lpstr>
      <vt:lpstr>Office Theme</vt:lpstr>
      <vt:lpstr>Understanding and Deriving  Simple Linear Regression </vt:lpstr>
      <vt:lpstr>Content</vt:lpstr>
      <vt:lpstr>Prediction weight of tree using age: Simple Linear Regression</vt:lpstr>
      <vt:lpstr>Fitting a line going through three points (1): Linear Algebra</vt:lpstr>
      <vt:lpstr>Fitting a line going through three points (2)</vt:lpstr>
      <vt:lpstr>Fitting a line going through three points (3)</vt:lpstr>
      <vt:lpstr>Fitting a line going through three points (4)</vt:lpstr>
      <vt:lpstr>Fitting a line going through two points (5)</vt:lpstr>
      <vt:lpstr>Multiplying vectors: The dot (scalar/inner) product</vt:lpstr>
      <vt:lpstr>A 3×3 matrix multiplied by a 3×1 vector</vt:lpstr>
      <vt:lpstr>Fitting a line going through multiple points with one feature</vt:lpstr>
      <vt:lpstr>Cannot Fitting a line going through three points</vt:lpstr>
      <vt:lpstr>Cannot Fitting a line going through three points</vt:lpstr>
      <vt:lpstr>PowerPoint 演示文稿</vt:lpstr>
      <vt:lpstr>PowerPoint 演示文稿</vt:lpstr>
      <vt:lpstr>Exercise: Cannot Fitting a line going through three points</vt:lpstr>
      <vt:lpstr>Exercise: Cannot Fitting a line going through three points</vt:lpstr>
      <vt:lpstr>Exercise: using R to check the result</vt:lpstr>
      <vt:lpstr>Cannot Fitting a line going through three points: using caculus</vt:lpstr>
      <vt:lpstr>Exercise: Minimize sum of square of eA, eB, eC</vt:lpstr>
      <vt:lpstr>Linear regression is equivalent to doing MLE on the Gaussian target</vt:lpstr>
      <vt:lpstr>Linear regression is equivalent to doing MLE on the Gaussian target</vt:lpstr>
      <vt:lpstr>MAP is equivalent to the linear regression with L2/ridge regularization</vt:lpstr>
      <vt:lpstr>Multiple Linear Regression: Fitting a line going through multiple points with two features</vt:lpstr>
      <vt:lpstr>Multiple Linear Regression: Fitting a line going through multiple points with two features</vt:lpstr>
      <vt:lpstr>Least Squares and the Pseudoinverse</vt:lpstr>
      <vt:lpstr>Least Squares and the Pseudoinverse</vt:lpstr>
      <vt:lpstr>Least Squares and gradient descent</vt:lpstr>
      <vt:lpstr>Least Squares and gradient descent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phuluu</dc:creator>
  <cp:lastModifiedBy>phuluu</cp:lastModifiedBy>
  <cp:revision>241</cp:revision>
  <dcterms:created xsi:type="dcterms:W3CDTF">2022-04-27T11:35:33Z</dcterms:created>
  <dcterms:modified xsi:type="dcterms:W3CDTF">2022-04-27T11:35:33Z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1033-11.1.0.10920</vt:lpwstr>
  </property>
</Properties>
</file>